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presProps.xml" ContentType="application/vnd.openxmlformats-officedocument.presentationml.presPro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slideLayouts/_rels/slideLayout2.xml.rels" ContentType="application/vnd.openxmlformats-package.relationships+xml"/>
  <Override PartName="/ppt/slideLayouts/_rels/slideLayout1.xml.rels" ContentType="application/vnd.openxmlformats-package.relationshi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_rels/presentation.xml.rels" ContentType="application/vnd.openxmlformats-package.relationships+xml"/>
  <Override PartName="/ppt/notesMasters/_rels/notesMaster1.xml.rels" ContentType="application/vnd.openxmlformats-package.relationships+xml"/>
  <Override PartName="/ppt/notesMasters/notesMaster1.xml" ContentType="application/vnd.openxmlformats-officedocument.presentationml.notesMaster+xml"/>
  <Override PartName="/ppt/media/image13.png" ContentType="image/png"/>
  <Override PartName="/ppt/media/image4.png" ContentType="image/png"/>
  <Override PartName="/ppt/media/image9.png" ContentType="image/png"/>
  <Override PartName="/ppt/media/image18.png" ContentType="image/png"/>
  <Override PartName="/ppt/media/image20.png" ContentType="image/png"/>
  <Override PartName="/ppt/media/image12.png" ContentType="image/png"/>
  <Override PartName="/ppt/media/image3.png" ContentType="image/png"/>
  <Override PartName="/ppt/media/image8.png" ContentType="image/png"/>
  <Override PartName="/ppt/media/image17.png" ContentType="image/png"/>
  <Override PartName="/ppt/media/image11.png" ContentType="image/png"/>
  <Override PartName="/ppt/media/image2.png" ContentType="image/png"/>
  <Override PartName="/ppt/media/image7.png" ContentType="image/png"/>
  <Override PartName="/ppt/media/image16.png" ContentType="image/png"/>
  <Override PartName="/ppt/media/image27.png" ContentType="image/png"/>
  <Override PartName="/ppt/media/image26.png" ContentType="image/png"/>
  <Override PartName="/ppt/media/image25.png" ContentType="image/png"/>
  <Override PartName="/ppt/media/image24.png" ContentType="image/png"/>
  <Override PartName="/ppt/media/image23.png" ContentType="image/png"/>
  <Override PartName="/ppt/media/image22.png" ContentType="image/png"/>
  <Override PartName="/ppt/media/image15.png" ContentType="image/png"/>
  <Override PartName="/ppt/media/image6.png" ContentType="image/png"/>
  <Override PartName="/ppt/media/image14.png" ContentType="image/png"/>
  <Override PartName="/ppt/media/image5.png" ContentType="image/png"/>
  <Override PartName="/ppt/media/image21.png" ContentType="image/png"/>
  <Override PartName="/ppt/media/image19.png" ContentType="image/png"/>
  <Override PartName="/ppt/media/image10.png" ContentType="image/png"/>
  <Override PartName="/ppt/media/image1.png" ContentType="image/png"/>
  <Override PartName="/ppt/slides/_rels/slide13.xml.rels" ContentType="application/vnd.openxmlformats-package.relationships+xml"/>
  <Override PartName="/ppt/slides/_rels/slide12.xml.rels" ContentType="application/vnd.openxmlformats-package.relationships+xml"/>
  <Override PartName="/ppt/slides/_rels/slide9.xml.rels" ContentType="application/vnd.openxmlformats-package.relationships+xml"/>
  <Override PartName="/ppt/slides/_rels/slide11.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7.xml.rels" ContentType="application/vnd.openxmlformats-package.relationships+xml"/>
  <Override PartName="/ppt/slides/_rels/slide6.xml.rels" ContentType="application/vnd.openxmlformats-package.relationships+xml"/>
  <Override PartName="/ppt/slides/_rels/slide5.xml.rels" ContentType="application/vnd.openxmlformats-package.relationships+xml"/>
  <Override PartName="/ppt/slides/_rels/slide4.xml.rels" ContentType="application/vnd.openxmlformats-package.relationships+xml"/>
  <Override PartName="/ppt/slides/_rels/slide3.xml.rels" ContentType="application/vnd.openxmlformats-package.relationships+xml"/>
  <Override PartName="/ppt/slides/_rels/slide2.xml.rels" ContentType="application/vnd.openxmlformats-package.relationships+xml"/>
  <Override PartName="/ppt/slides/_rels/slide1.xml.rels" ContentType="application/vnd.openxmlformats-package.relationships+xml"/>
  <Override PartName="/ppt/slides/slide13.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notesSlides/_rels/notesSlide13.xml.rels" ContentType="application/vnd.openxmlformats-package.relationships+xml"/>
  <Override PartName="/ppt/notesSlides/_rels/notesSlide6.xml.rels" ContentType="application/vnd.openxmlformats-package.relationships+xml"/>
  <Override PartName="/ppt/notesSlides/_rels/notesSlide12.xml.rels" ContentType="application/vnd.openxmlformats-package.relationships+xml"/>
  <Override PartName="/ppt/notesSlides/_rels/notesSlide5.xml.rels" ContentType="application/vnd.openxmlformats-package.relationships+xml"/>
  <Override PartName="/ppt/notesSlides/_rels/notesSlide11.xml.rels" ContentType="application/vnd.openxmlformats-package.relationships+xml"/>
  <Override PartName="/ppt/notesSlides/_rels/notesSlide4.xml.rels" ContentType="application/vnd.openxmlformats-package.relationships+xml"/>
  <Override PartName="/ppt/notesSlides/_rels/notesSlide9.xml.rels" ContentType="application/vnd.openxmlformats-package.relationships+xml"/>
  <Override PartName="/ppt/notesSlides/_rels/notesSlide10.xml.rels" ContentType="application/vnd.openxmlformats-package.relationships+xml"/>
  <Override PartName="/ppt/notesSlides/_rels/notesSlide3.xml.rels" ContentType="application/vnd.openxmlformats-package.relationships+xml"/>
  <Override PartName="/ppt/notesSlides/_rels/notesSlide8.xml.rels" ContentType="application/vnd.openxmlformats-package.relationships+xml"/>
  <Override PartName="/ppt/notesSlides/_rels/notesSlide7.xml.rels" ContentType="application/vnd.openxmlformats-package.relationships+xml"/>
  <Override PartName="/ppt/notesSlides/_rels/notesSlide2.xml.rels" ContentType="application/vnd.openxmlformats-package.relationships+xml"/>
  <Override PartName="/ppt/notesSlides/_rels/notesSlide1.xml.rels" ContentType="application/vnd.openxmlformats-package.relationships+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5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x="9144000" cy="5143500"/>
  <p:notesSz cx="5143500" cy="9144000"/>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notesMaster" Target="notesMasters/notes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presProps" Target="presProps.xml"/>
</Relationships>
</file>

<file path=ppt/notesMasters/_rels/notesMaster1.xml.rels><?xml version="1.0" encoding="UTF-8"?>
<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 name="PlaceHolder 1"/>
          <p:cNvSpPr>
            <a:spLocks noGrp="1"/>
          </p:cNvSpPr>
          <p:nvPr>
            <p:ph type="sldImg"/>
          </p:nvPr>
        </p:nvSpPr>
        <p:spPr>
          <a:xfrm>
            <a:off x="216000" y="812520"/>
            <a:ext cx="7127280" cy="4008960"/>
          </a:xfrm>
          <a:prstGeom prst="rect">
            <a:avLst/>
          </a:prstGeom>
          <a:noFill/>
          <a:ln w="0">
            <a:noFill/>
          </a:ln>
        </p:spPr>
        <p:txBody>
          <a:bodyPr lIns="0" rIns="0" tIns="0" bIns="0" anchor="ctr">
            <a:noAutofit/>
          </a:bodyPr>
          <a:p>
            <a:pPr algn="ctr"/>
            <a:r>
              <a:rPr b="0" lang="en-US" sz="4400" spc="-1" strike="noStrike">
                <a:solidFill>
                  <a:srgbClr val="000000"/>
                </a:solidFill>
                <a:latin typeface="Arial"/>
              </a:rPr>
              <a:t>Click to move the slide</a:t>
            </a:r>
            <a:endParaRPr b="0" lang="en-US" sz="4400" spc="-1" strike="noStrike">
              <a:solidFill>
                <a:srgbClr val="000000"/>
              </a:solidFill>
              <a:latin typeface="Arial"/>
            </a:endParaRPr>
          </a:p>
        </p:txBody>
      </p:sp>
      <p:sp>
        <p:nvSpPr>
          <p:cNvPr id="6" name="PlaceHolder 2"/>
          <p:cNvSpPr>
            <a:spLocks noGrp="1"/>
          </p:cNvSpPr>
          <p:nvPr>
            <p:ph type="body"/>
          </p:nvPr>
        </p:nvSpPr>
        <p:spPr>
          <a:xfrm>
            <a:off x="756000" y="5078520"/>
            <a:ext cx="6047640" cy="4811040"/>
          </a:xfrm>
          <a:prstGeom prst="rect">
            <a:avLst/>
          </a:prstGeom>
          <a:noFill/>
          <a:ln w="0">
            <a:noFill/>
          </a:ln>
        </p:spPr>
        <p:txBody>
          <a:bodyPr lIns="0" rIns="0" tIns="0" bIns="0" anchor="t">
            <a:noAutofit/>
          </a:bodyPr>
          <a:p>
            <a:pPr marL="216000" indent="-216000">
              <a:buNone/>
            </a:pPr>
            <a:r>
              <a:rPr b="0" lang="en-US" sz="2000" spc="-1" strike="noStrike">
                <a:solidFill>
                  <a:srgbClr val="000000"/>
                </a:solidFill>
                <a:latin typeface="Arial"/>
              </a:rPr>
              <a:t>Click to edit the notes format</a:t>
            </a:r>
            <a:endParaRPr b="0" lang="en-US" sz="2000" spc="-1" strike="noStrike">
              <a:solidFill>
                <a:srgbClr val="000000"/>
              </a:solidFill>
              <a:latin typeface="Arial"/>
            </a:endParaRPr>
          </a:p>
        </p:txBody>
      </p:sp>
      <p:sp>
        <p:nvSpPr>
          <p:cNvPr id="7" name="PlaceHolder 3"/>
          <p:cNvSpPr>
            <a:spLocks noGrp="1"/>
          </p:cNvSpPr>
          <p:nvPr>
            <p:ph type="hdr"/>
          </p:nvPr>
        </p:nvSpPr>
        <p:spPr>
          <a:xfrm>
            <a:off x="0" y="0"/>
            <a:ext cx="3280680" cy="534240"/>
          </a:xfrm>
          <a:prstGeom prst="rect">
            <a:avLst/>
          </a:prstGeom>
          <a:noFill/>
          <a:ln w="0">
            <a:noFill/>
          </a:ln>
        </p:spPr>
        <p:txBody>
          <a:bodyPr lIns="0" rIns="0" tIns="0" bIns="0" anchor="t">
            <a:noAutofit/>
          </a:bodyPr>
          <a:p>
            <a:pPr indent="0">
              <a:buNone/>
            </a:pPr>
            <a:r>
              <a:rPr b="0" lang="en-US" sz="1400" spc="-1" strike="noStrike">
                <a:solidFill>
                  <a:srgbClr val="000000"/>
                </a:solidFill>
                <a:latin typeface="Times New Roman"/>
              </a:rPr>
              <a:t>&lt;header&gt;</a:t>
            </a:r>
            <a:endParaRPr b="0" lang="en-US" sz="1400" spc="-1" strike="noStrike">
              <a:solidFill>
                <a:srgbClr val="000000"/>
              </a:solidFill>
              <a:latin typeface="Times New Roman"/>
            </a:endParaRPr>
          </a:p>
        </p:txBody>
      </p:sp>
      <p:sp>
        <p:nvSpPr>
          <p:cNvPr id="8" name="PlaceHolder 4"/>
          <p:cNvSpPr>
            <a:spLocks noGrp="1"/>
          </p:cNvSpPr>
          <p:nvPr>
            <p:ph type="dt" idx="4"/>
          </p:nvPr>
        </p:nvSpPr>
        <p:spPr>
          <a:xfrm>
            <a:off x="4278960" y="0"/>
            <a:ext cx="3280680" cy="534240"/>
          </a:xfrm>
          <a:prstGeom prst="rect">
            <a:avLst/>
          </a:prstGeom>
          <a:noFill/>
          <a:ln w="0">
            <a:noFill/>
          </a:ln>
        </p:spPr>
        <p:txBody>
          <a:bodyPr lIns="0" rIns="0" tIns="0" bIns="0" anchor="t">
            <a:noAutofit/>
          </a:bodyPr>
          <a:lstStyle>
            <a:lvl1pPr indent="0" algn="r">
              <a:buNone/>
              <a:defRPr b="0" lang="en-US" sz="1400" spc="-1" strike="noStrike">
                <a:solidFill>
                  <a:srgbClr val="000000"/>
                </a:solidFill>
                <a:latin typeface="Times New Roman"/>
              </a:defRPr>
            </a:lvl1pPr>
          </a:lstStyle>
          <a:p>
            <a:pPr indent="0" algn="r">
              <a:buNone/>
            </a:pPr>
            <a:r>
              <a:rPr b="0" lang="en-US" sz="1400" spc="-1" strike="noStrike">
                <a:solidFill>
                  <a:srgbClr val="000000"/>
                </a:solidFill>
                <a:latin typeface="Times New Roman"/>
              </a:rPr>
              <a:t>&lt;date/time&gt;</a:t>
            </a:r>
            <a:endParaRPr b="0" lang="en-US" sz="1400" spc="-1" strike="noStrike">
              <a:solidFill>
                <a:srgbClr val="000000"/>
              </a:solidFill>
              <a:latin typeface="Times New Roman"/>
            </a:endParaRPr>
          </a:p>
        </p:txBody>
      </p:sp>
      <p:sp>
        <p:nvSpPr>
          <p:cNvPr id="9" name="PlaceHolder 5"/>
          <p:cNvSpPr>
            <a:spLocks noGrp="1"/>
          </p:cNvSpPr>
          <p:nvPr>
            <p:ph type="ftr" idx="5"/>
          </p:nvPr>
        </p:nvSpPr>
        <p:spPr>
          <a:xfrm>
            <a:off x="0" y="10157400"/>
            <a:ext cx="3280680" cy="534240"/>
          </a:xfrm>
          <a:prstGeom prst="rect">
            <a:avLst/>
          </a:prstGeom>
          <a:noFill/>
          <a:ln w="0">
            <a:noFill/>
          </a:ln>
        </p:spPr>
        <p:txBody>
          <a:bodyPr lIns="0" rIns="0" tIns="0" bIns="0" anchor="b">
            <a:noAutofit/>
          </a:bodyPr>
          <a:lstStyle>
            <a:lvl1pPr indent="0">
              <a:buNone/>
              <a:defRPr b="0" lang="en-US" sz="1400" spc="-1" strike="noStrike">
                <a:solidFill>
                  <a:srgbClr val="000000"/>
                </a:solidFill>
                <a:latin typeface="Times New Roman"/>
              </a:defRPr>
            </a:lvl1pPr>
          </a:lstStyle>
          <a:p>
            <a:pPr indent="0">
              <a:buNone/>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10" name="PlaceHolder 6"/>
          <p:cNvSpPr>
            <a:spLocks noGrp="1"/>
          </p:cNvSpPr>
          <p:nvPr>
            <p:ph type="sldNum" idx="6"/>
          </p:nvPr>
        </p:nvSpPr>
        <p:spPr>
          <a:xfrm>
            <a:off x="4278960" y="10157400"/>
            <a:ext cx="3280680" cy="534240"/>
          </a:xfrm>
          <a:prstGeom prst="rect">
            <a:avLst/>
          </a:prstGeom>
          <a:noFill/>
          <a:ln w="0">
            <a:noFill/>
          </a:ln>
        </p:spPr>
        <p:txBody>
          <a:bodyPr lIns="0" rIns="0" tIns="0" bIns="0" anchor="b">
            <a:noAutofit/>
          </a:bodyPr>
          <a:lstStyle>
            <a:lvl1pPr indent="0" algn="r">
              <a:buNone/>
              <a:defRPr b="0" lang="en-US" sz="1400" spc="-1" strike="noStrike">
                <a:solidFill>
                  <a:srgbClr val="000000"/>
                </a:solidFill>
                <a:latin typeface="Times New Roman"/>
              </a:defRPr>
            </a:lvl1pPr>
          </a:lstStyle>
          <a:p>
            <a:pPr indent="0" algn="r">
              <a:buNone/>
            </a:pPr>
            <a:fld id="{1F3CA985-1835-425E-8521-6BFE147A48B2}" type="slidenum">
              <a:rPr b="0" lang="en-US" sz="1400" spc="-1" strike="noStrike">
                <a:solidFill>
                  <a:srgbClr val="000000"/>
                </a:solidFill>
                <a:latin typeface="Times New Roman"/>
              </a:rPr>
              <a:t>&lt;number&gt;</a:t>
            </a:fld>
            <a:endParaRPr b="0" lang="en-US" sz="14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
</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
</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
</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
</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
</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
</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
</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6" name="PlaceHolder 1"/>
          <p:cNvSpPr>
            <a:spLocks noGrp="1"/>
          </p:cNvSpPr>
          <p:nvPr>
            <p:ph type="sldImg"/>
          </p:nvPr>
        </p:nvSpPr>
        <p:spPr>
          <a:xfrm>
            <a:off x="685800" y="1143000"/>
            <a:ext cx="5485320" cy="3085200"/>
          </a:xfrm>
          <a:prstGeom prst="rect">
            <a:avLst/>
          </a:prstGeom>
          <a:ln w="0">
            <a:noFill/>
          </a:ln>
        </p:spPr>
      </p:sp>
      <p:sp>
        <p:nvSpPr>
          <p:cNvPr id="207" name="PlaceHolder 2"/>
          <p:cNvSpPr>
            <a:spLocks noGrp="1"/>
          </p:cNvSpPr>
          <p:nvPr>
            <p:ph type="body"/>
          </p:nvPr>
        </p:nvSpPr>
        <p:spPr>
          <a:xfrm>
            <a:off x="685800" y="4400640"/>
            <a:ext cx="5485320" cy="3599280"/>
          </a:xfrm>
          <a:prstGeom prst="rect">
            <a:avLst/>
          </a:prstGeom>
          <a:noFill/>
          <a:ln w="0">
            <a:noFill/>
          </a:ln>
        </p:spPr>
        <p:txBody>
          <a:bodyPr lIns="91440" rIns="91440" tIns="45720" bIns="45720" anchor="t">
            <a:noAutofit/>
          </a:bodyPr>
          <a:p>
            <a:pPr marL="216000" indent="0">
              <a:lnSpc>
                <a:spcPct val="100000"/>
              </a:lnSpc>
              <a:buNone/>
              <a:tabLst>
                <a:tab algn="l" pos="0"/>
              </a:tabLst>
            </a:pPr>
            <a:r>
              <a:rPr b="0" lang="en-US" sz="2000" spc="-1" strike="noStrike">
                <a:solidFill>
                  <a:srgbClr val="000000"/>
                </a:solidFill>
                <a:latin typeface="Arial"/>
              </a:rPr>
              <a:t>Mở đầu: hôm nay nói về cách dùng AI để tự review code TRƯỚC khi đưa cho người khác, sao cho không lạc đề và không báo lỗi rác.</a:t>
            </a:r>
            <a:endParaRPr b="0" lang="en-US" sz="2000" spc="-1" strike="noStrike">
              <a:solidFill>
                <a:srgbClr val="000000"/>
              </a:solidFill>
              <a:latin typeface="Arial"/>
            </a:endParaRPr>
          </a:p>
        </p:txBody>
      </p:sp>
      <p:sp>
        <p:nvSpPr>
          <p:cNvPr id="208" name="PlaceHolder 3"/>
          <p:cNvSpPr>
            <a:spLocks noGrp="1"/>
          </p:cNvSpPr>
          <p:nvPr>
            <p:ph type="sldNum" idx="7"/>
          </p:nvPr>
        </p:nvSpPr>
        <p:spPr>
          <a:xfrm>
            <a:off x="3884760" y="8685360"/>
            <a:ext cx="2970720" cy="457560"/>
          </a:xfrm>
          <a:prstGeom prst="rect">
            <a:avLst/>
          </a:prstGeom>
          <a:noFill/>
          <a:ln w="0">
            <a:noFill/>
          </a:ln>
        </p:spPr>
        <p:txBody>
          <a:bodyPr lIns="91440" rIns="91440" tIns="45720" bIns="45720" anchor="b">
            <a:noAutofit/>
          </a:bodyPr>
          <a:lstStyle>
            <a:lvl1pPr indent="0" algn="r" defTabSz="914400">
              <a:lnSpc>
                <a:spcPct val="100000"/>
              </a:lnSpc>
              <a:buNone/>
              <a:tabLst>
                <a:tab algn="l" pos="0"/>
              </a:tabLst>
              <a:defRPr b="0" lang="en-US" sz="1200" spc="-1" strike="noStrike">
                <a:solidFill>
                  <a:schemeClr val="dk1"/>
                </a:solidFill>
                <a:latin typeface="+mn-lt"/>
                <a:ea typeface="+mn-ea"/>
              </a:defRPr>
            </a:lvl1pPr>
          </a:lstStyle>
          <a:p>
            <a:pPr indent="0" algn="r" defTabSz="914400">
              <a:lnSpc>
                <a:spcPct val="100000"/>
              </a:lnSpc>
              <a:buNone/>
              <a:tabLst>
                <a:tab algn="l" pos="0"/>
              </a:tabLst>
            </a:pPr>
            <a:fld id="{F2F52AB0-C45A-4738-9DD3-A32515F517A4}" type="slidenum">
              <a:rPr b="0" lang="en-US" sz="1200" spc="-1" strike="noStrike">
                <a:solidFill>
                  <a:schemeClr val="dk1"/>
                </a:solidFill>
                <a:latin typeface="+mn-lt"/>
                <a:ea typeface="+mn-ea"/>
              </a:rPr>
              <a:t>&lt;number&gt;</a:t>
            </a:fld>
            <a:endParaRPr b="0" lang="en-US" sz="1200" spc="-1" strike="noStrike">
              <a:solidFill>
                <a:srgbClr val="000000"/>
              </a:solidFill>
              <a:latin typeface="Times New Roman"/>
            </a:endParaRPr>
          </a:p>
        </p:txBody>
      </p:sp>
    </p:spTree>
  </p:cSld>
</p:notes>
</file>

<file path=ppt/notesSlides/notesSlide1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3" name="PlaceHolder 1"/>
          <p:cNvSpPr>
            <a:spLocks noGrp="1"/>
          </p:cNvSpPr>
          <p:nvPr>
            <p:ph type="sldImg"/>
          </p:nvPr>
        </p:nvSpPr>
        <p:spPr>
          <a:xfrm>
            <a:off x="685800" y="1143000"/>
            <a:ext cx="5485320" cy="3085200"/>
          </a:xfrm>
          <a:prstGeom prst="rect">
            <a:avLst/>
          </a:prstGeom>
          <a:ln w="0">
            <a:noFill/>
          </a:ln>
        </p:spPr>
      </p:sp>
      <p:sp>
        <p:nvSpPr>
          <p:cNvPr id="234" name="PlaceHolder 2"/>
          <p:cNvSpPr>
            <a:spLocks noGrp="1"/>
          </p:cNvSpPr>
          <p:nvPr>
            <p:ph type="body"/>
          </p:nvPr>
        </p:nvSpPr>
        <p:spPr>
          <a:xfrm>
            <a:off x="685800" y="4400640"/>
            <a:ext cx="5485320" cy="3599280"/>
          </a:xfrm>
          <a:prstGeom prst="rect">
            <a:avLst/>
          </a:prstGeom>
          <a:noFill/>
          <a:ln w="0">
            <a:noFill/>
          </a:ln>
        </p:spPr>
        <p:txBody>
          <a:bodyPr lIns="91440" rIns="91440" tIns="45720" bIns="45720" anchor="t">
            <a:noAutofit/>
          </a:bodyPr>
          <a:p>
            <a:pPr marL="216000" indent="0">
              <a:lnSpc>
                <a:spcPct val="100000"/>
              </a:lnSpc>
              <a:buNone/>
              <a:tabLst>
                <a:tab algn="l" pos="0"/>
              </a:tabLst>
            </a:pPr>
            <a:r>
              <a:rPr b="0" lang="en-US" sz="2000" spc="-1" strike="noStrike">
                <a:solidFill>
                  <a:srgbClr val="000000"/>
                </a:solidFill>
                <a:latin typeface="Arial"/>
              </a:rPr>
              <a:t>Chuẩn bị 100% trước, quay màn hình backup. Diff nhỏ 10-15 dòng. Có thể chia màn hình chạy song song before/after.</a:t>
            </a:r>
            <a:endParaRPr b="0" lang="en-US" sz="2000" spc="-1" strike="noStrike">
              <a:solidFill>
                <a:srgbClr val="000000"/>
              </a:solidFill>
              <a:latin typeface="Arial"/>
            </a:endParaRPr>
          </a:p>
        </p:txBody>
      </p:sp>
      <p:sp>
        <p:nvSpPr>
          <p:cNvPr id="235" name="PlaceHolder 3"/>
          <p:cNvSpPr>
            <a:spLocks noGrp="1"/>
          </p:cNvSpPr>
          <p:nvPr>
            <p:ph type="sldNum" idx="16"/>
          </p:nvPr>
        </p:nvSpPr>
        <p:spPr>
          <a:xfrm>
            <a:off x="3884760" y="8685360"/>
            <a:ext cx="2970720" cy="457560"/>
          </a:xfrm>
          <a:prstGeom prst="rect">
            <a:avLst/>
          </a:prstGeom>
          <a:noFill/>
          <a:ln w="0">
            <a:noFill/>
          </a:ln>
        </p:spPr>
        <p:txBody>
          <a:bodyPr lIns="91440" rIns="91440" tIns="45720" bIns="45720" anchor="b">
            <a:noAutofit/>
          </a:bodyPr>
          <a:lstStyle>
            <a:lvl1pPr indent="0" algn="r" defTabSz="914400">
              <a:lnSpc>
                <a:spcPct val="100000"/>
              </a:lnSpc>
              <a:buNone/>
              <a:tabLst>
                <a:tab algn="l" pos="0"/>
              </a:tabLst>
              <a:defRPr b="0" lang="en-US" sz="1200" spc="-1" strike="noStrike">
                <a:solidFill>
                  <a:schemeClr val="dk1"/>
                </a:solidFill>
                <a:latin typeface="+mn-lt"/>
                <a:ea typeface="+mn-ea"/>
              </a:defRPr>
            </a:lvl1pPr>
          </a:lstStyle>
          <a:p>
            <a:pPr indent="0" algn="r" defTabSz="914400">
              <a:lnSpc>
                <a:spcPct val="100000"/>
              </a:lnSpc>
              <a:buNone/>
              <a:tabLst>
                <a:tab algn="l" pos="0"/>
              </a:tabLst>
            </a:pPr>
            <a:fld id="{F168148B-BB9E-4F6A-A746-D26AAE2DDBBD}" type="slidenum">
              <a:rPr b="0" lang="en-US" sz="1200" spc="-1" strike="noStrike">
                <a:solidFill>
                  <a:schemeClr val="dk1"/>
                </a:solidFill>
                <a:latin typeface="+mn-lt"/>
                <a:ea typeface="+mn-ea"/>
              </a:rPr>
              <a:t>&lt;number&gt;</a:t>
            </a:fld>
            <a:endParaRPr b="0" lang="en-US" sz="1200" spc="-1" strike="noStrike">
              <a:solidFill>
                <a:srgbClr val="000000"/>
              </a:solidFill>
              <a:latin typeface="Times New Roman"/>
            </a:endParaRPr>
          </a:p>
        </p:txBody>
      </p:sp>
    </p:spTree>
  </p:cSld>
</p:notes>
</file>

<file path=ppt/notesSlides/notesSlide1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6" name="PlaceHolder 1"/>
          <p:cNvSpPr>
            <a:spLocks noGrp="1"/>
          </p:cNvSpPr>
          <p:nvPr>
            <p:ph type="sldImg"/>
          </p:nvPr>
        </p:nvSpPr>
        <p:spPr>
          <a:xfrm>
            <a:off x="685800" y="1143000"/>
            <a:ext cx="5485320" cy="3085200"/>
          </a:xfrm>
          <a:prstGeom prst="rect">
            <a:avLst/>
          </a:prstGeom>
          <a:ln w="0">
            <a:noFill/>
          </a:ln>
        </p:spPr>
      </p:sp>
      <p:sp>
        <p:nvSpPr>
          <p:cNvPr id="237" name="PlaceHolder 2"/>
          <p:cNvSpPr>
            <a:spLocks noGrp="1"/>
          </p:cNvSpPr>
          <p:nvPr>
            <p:ph type="body"/>
          </p:nvPr>
        </p:nvSpPr>
        <p:spPr>
          <a:xfrm>
            <a:off x="685800" y="4400640"/>
            <a:ext cx="5485320" cy="3599280"/>
          </a:xfrm>
          <a:prstGeom prst="rect">
            <a:avLst/>
          </a:prstGeom>
          <a:noFill/>
          <a:ln w="0">
            <a:noFill/>
          </a:ln>
        </p:spPr>
        <p:txBody>
          <a:bodyPr lIns="91440" rIns="91440" tIns="45720" bIns="45720" anchor="t">
            <a:noAutofit/>
          </a:bodyPr>
          <a:p>
            <a:pPr marL="216000" indent="0">
              <a:lnSpc>
                <a:spcPct val="100000"/>
              </a:lnSpc>
              <a:buNone/>
              <a:tabLst>
                <a:tab algn="l" pos="0"/>
              </a:tabLst>
            </a:pPr>
            <a:r>
              <a:rPr b="0" lang="en-US" sz="2000" spc="-1" strike="noStrike">
                <a:solidFill>
                  <a:srgbClr val="000000"/>
                </a:solidFill>
                <a:latin typeface="Arial"/>
              </a:rPr>
              <a:t>Chuẩn bị 100% trước, quay màn hình backup. Diff nhỏ 10-15 dòng. Có thể chia màn hình chạy song song before/after.</a:t>
            </a:r>
            <a:endParaRPr b="0" lang="en-US" sz="2000" spc="-1" strike="noStrike">
              <a:solidFill>
                <a:srgbClr val="000000"/>
              </a:solidFill>
              <a:latin typeface="Arial"/>
            </a:endParaRPr>
          </a:p>
        </p:txBody>
      </p:sp>
      <p:sp>
        <p:nvSpPr>
          <p:cNvPr id="238" name="PlaceHolder 3"/>
          <p:cNvSpPr>
            <a:spLocks noGrp="1"/>
          </p:cNvSpPr>
          <p:nvPr>
            <p:ph type="sldNum" idx="17"/>
          </p:nvPr>
        </p:nvSpPr>
        <p:spPr>
          <a:xfrm>
            <a:off x="3884760" y="8685360"/>
            <a:ext cx="2970720" cy="457560"/>
          </a:xfrm>
          <a:prstGeom prst="rect">
            <a:avLst/>
          </a:prstGeom>
          <a:noFill/>
          <a:ln w="0">
            <a:noFill/>
          </a:ln>
        </p:spPr>
        <p:txBody>
          <a:bodyPr lIns="91440" rIns="91440" tIns="45720" bIns="45720" anchor="b">
            <a:noAutofit/>
          </a:bodyPr>
          <a:lstStyle>
            <a:lvl1pPr indent="0" algn="r" defTabSz="914400">
              <a:lnSpc>
                <a:spcPct val="100000"/>
              </a:lnSpc>
              <a:buNone/>
              <a:tabLst>
                <a:tab algn="l" pos="0"/>
              </a:tabLst>
              <a:defRPr b="0" lang="en-US" sz="1200" spc="-1" strike="noStrike">
                <a:solidFill>
                  <a:schemeClr val="dk1"/>
                </a:solidFill>
                <a:latin typeface="+mn-lt"/>
                <a:ea typeface="+mn-ea"/>
              </a:defRPr>
            </a:lvl1pPr>
          </a:lstStyle>
          <a:p>
            <a:pPr indent="0" algn="r" defTabSz="914400">
              <a:lnSpc>
                <a:spcPct val="100000"/>
              </a:lnSpc>
              <a:buNone/>
              <a:tabLst>
                <a:tab algn="l" pos="0"/>
              </a:tabLst>
            </a:pPr>
            <a:fld id="{D2B82443-0532-4848-B92D-BFCDA0EE5141}" type="slidenum">
              <a:rPr b="0" lang="en-US" sz="1200" spc="-1" strike="noStrike">
                <a:solidFill>
                  <a:schemeClr val="dk1"/>
                </a:solidFill>
                <a:latin typeface="+mn-lt"/>
                <a:ea typeface="+mn-ea"/>
              </a:rPr>
              <a:t>&lt;number&gt;</a:t>
            </a:fld>
            <a:endParaRPr b="0" lang="en-US" sz="1200" spc="-1" strike="noStrike">
              <a:solidFill>
                <a:srgbClr val="000000"/>
              </a:solidFill>
              <a:latin typeface="Times New Roman"/>
            </a:endParaRPr>
          </a:p>
        </p:txBody>
      </p:sp>
    </p:spTree>
  </p:cSld>
</p:notes>
</file>

<file path=ppt/notesSlides/notesSlide1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9" name="PlaceHolder 1"/>
          <p:cNvSpPr>
            <a:spLocks noGrp="1"/>
          </p:cNvSpPr>
          <p:nvPr>
            <p:ph type="sldImg"/>
          </p:nvPr>
        </p:nvSpPr>
        <p:spPr>
          <a:xfrm>
            <a:off x="685800" y="1143000"/>
            <a:ext cx="5485320" cy="3085200"/>
          </a:xfrm>
          <a:prstGeom prst="rect">
            <a:avLst/>
          </a:prstGeom>
          <a:ln w="0">
            <a:noFill/>
          </a:ln>
        </p:spPr>
      </p:sp>
      <p:sp>
        <p:nvSpPr>
          <p:cNvPr id="240" name="PlaceHolder 2"/>
          <p:cNvSpPr>
            <a:spLocks noGrp="1"/>
          </p:cNvSpPr>
          <p:nvPr>
            <p:ph type="body"/>
          </p:nvPr>
        </p:nvSpPr>
        <p:spPr>
          <a:xfrm>
            <a:off x="685800" y="4400640"/>
            <a:ext cx="5485320" cy="3599280"/>
          </a:xfrm>
          <a:prstGeom prst="rect">
            <a:avLst/>
          </a:prstGeom>
          <a:noFill/>
          <a:ln w="0">
            <a:noFill/>
          </a:ln>
        </p:spPr>
        <p:txBody>
          <a:bodyPr lIns="91440" rIns="91440" tIns="45720" bIns="45720" anchor="t">
            <a:noAutofit/>
          </a:bodyPr>
          <a:p>
            <a:pPr marL="216000" indent="0">
              <a:lnSpc>
                <a:spcPct val="100000"/>
              </a:lnSpc>
              <a:buNone/>
              <a:tabLst>
                <a:tab algn="l" pos="0"/>
              </a:tabLst>
            </a:pPr>
            <a:r>
              <a:rPr b="0" lang="en-US" sz="2000" spc="-1" strike="noStrike">
                <a:solidFill>
                  <a:srgbClr val="000000"/>
                </a:solidFill>
                <a:latin typeface="Arial"/>
              </a:rPr>
              <a:t>Chuẩn bị 100% trước, quay màn hình backup. Diff nhỏ 10-15 dòng. Có thể chia màn hình chạy song song before/after.</a:t>
            </a:r>
            <a:endParaRPr b="0" lang="en-US" sz="2000" spc="-1" strike="noStrike">
              <a:solidFill>
                <a:srgbClr val="000000"/>
              </a:solidFill>
              <a:latin typeface="Arial"/>
            </a:endParaRPr>
          </a:p>
        </p:txBody>
      </p:sp>
      <p:sp>
        <p:nvSpPr>
          <p:cNvPr id="241" name="PlaceHolder 3"/>
          <p:cNvSpPr>
            <a:spLocks noGrp="1"/>
          </p:cNvSpPr>
          <p:nvPr>
            <p:ph type="sldNum" idx="18"/>
          </p:nvPr>
        </p:nvSpPr>
        <p:spPr>
          <a:xfrm>
            <a:off x="3884760" y="8685360"/>
            <a:ext cx="2970720" cy="457560"/>
          </a:xfrm>
          <a:prstGeom prst="rect">
            <a:avLst/>
          </a:prstGeom>
          <a:noFill/>
          <a:ln w="0">
            <a:noFill/>
          </a:ln>
        </p:spPr>
        <p:txBody>
          <a:bodyPr lIns="91440" rIns="91440" tIns="45720" bIns="45720" anchor="b">
            <a:noAutofit/>
          </a:bodyPr>
          <a:lstStyle>
            <a:lvl1pPr indent="0" algn="r" defTabSz="914400">
              <a:lnSpc>
                <a:spcPct val="100000"/>
              </a:lnSpc>
              <a:buNone/>
              <a:tabLst>
                <a:tab algn="l" pos="0"/>
              </a:tabLst>
              <a:defRPr b="0" lang="en-US" sz="1200" spc="-1" strike="noStrike">
                <a:solidFill>
                  <a:schemeClr val="dk1"/>
                </a:solidFill>
                <a:latin typeface="+mn-lt"/>
                <a:ea typeface="+mn-ea"/>
              </a:defRPr>
            </a:lvl1pPr>
          </a:lstStyle>
          <a:p>
            <a:pPr indent="0" algn="r" defTabSz="914400">
              <a:lnSpc>
                <a:spcPct val="100000"/>
              </a:lnSpc>
              <a:buNone/>
              <a:tabLst>
                <a:tab algn="l" pos="0"/>
              </a:tabLst>
            </a:pPr>
            <a:fld id="{0F179C65-A9B3-4AC0-B3E3-DB89D4AAE786}" type="slidenum">
              <a:rPr b="0" lang="en-US" sz="1200" spc="-1" strike="noStrike">
                <a:solidFill>
                  <a:schemeClr val="dk1"/>
                </a:solidFill>
                <a:latin typeface="+mn-lt"/>
                <a:ea typeface="+mn-ea"/>
              </a:rPr>
              <a:t>&lt;number&gt;</a:t>
            </a:fld>
            <a:endParaRPr b="0" lang="en-US" sz="1200" spc="-1" strike="noStrike">
              <a:solidFill>
                <a:srgbClr val="000000"/>
              </a:solidFill>
              <a:latin typeface="Times New Roman"/>
            </a:endParaRPr>
          </a:p>
        </p:txBody>
      </p:sp>
    </p:spTree>
  </p:cSld>
</p:notes>
</file>

<file path=ppt/notesSlides/notesSlide1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2" name="PlaceHolder 1"/>
          <p:cNvSpPr>
            <a:spLocks noGrp="1"/>
          </p:cNvSpPr>
          <p:nvPr>
            <p:ph type="sldImg"/>
          </p:nvPr>
        </p:nvSpPr>
        <p:spPr>
          <a:xfrm>
            <a:off x="685800" y="1143000"/>
            <a:ext cx="5485320" cy="3085200"/>
          </a:xfrm>
          <a:prstGeom prst="rect">
            <a:avLst/>
          </a:prstGeom>
          <a:ln w="0">
            <a:noFill/>
          </a:ln>
        </p:spPr>
      </p:sp>
      <p:sp>
        <p:nvSpPr>
          <p:cNvPr id="243" name="PlaceHolder 2"/>
          <p:cNvSpPr>
            <a:spLocks noGrp="1"/>
          </p:cNvSpPr>
          <p:nvPr>
            <p:ph type="body"/>
          </p:nvPr>
        </p:nvSpPr>
        <p:spPr>
          <a:xfrm>
            <a:off x="685800" y="4400640"/>
            <a:ext cx="5485320" cy="3599280"/>
          </a:xfrm>
          <a:prstGeom prst="rect">
            <a:avLst/>
          </a:prstGeom>
          <a:noFill/>
          <a:ln w="0">
            <a:noFill/>
          </a:ln>
        </p:spPr>
        <p:txBody>
          <a:bodyPr lIns="91440" rIns="91440" tIns="45720" bIns="45720" anchor="t">
            <a:noAutofit/>
          </a:bodyPr>
          <a:p>
            <a:pPr marL="216000" indent="0">
              <a:lnSpc>
                <a:spcPct val="100000"/>
              </a:lnSpc>
              <a:buNone/>
              <a:tabLst>
                <a:tab algn="l" pos="0"/>
              </a:tabLst>
            </a:pPr>
            <a:r>
              <a:rPr b="0" lang="en-US" sz="2000" spc="-1" strike="noStrike">
                <a:solidFill>
                  <a:srgbClr val="000000"/>
                </a:solidFill>
                <a:latin typeface="Arial"/>
              </a:rPr>
              <a:t>Chốt bằng 3 điều quyết định chất lượng và punchline. Mời demo nếu còn thời gian.</a:t>
            </a:r>
            <a:endParaRPr b="0" lang="en-US" sz="2000" spc="-1" strike="noStrike">
              <a:solidFill>
                <a:srgbClr val="000000"/>
              </a:solidFill>
              <a:latin typeface="Arial"/>
            </a:endParaRPr>
          </a:p>
        </p:txBody>
      </p:sp>
      <p:sp>
        <p:nvSpPr>
          <p:cNvPr id="244" name="PlaceHolder 3"/>
          <p:cNvSpPr>
            <a:spLocks noGrp="1"/>
          </p:cNvSpPr>
          <p:nvPr>
            <p:ph type="sldNum" idx="19"/>
          </p:nvPr>
        </p:nvSpPr>
        <p:spPr>
          <a:xfrm>
            <a:off x="3884760" y="8685360"/>
            <a:ext cx="2970720" cy="457560"/>
          </a:xfrm>
          <a:prstGeom prst="rect">
            <a:avLst/>
          </a:prstGeom>
          <a:noFill/>
          <a:ln w="0">
            <a:noFill/>
          </a:ln>
        </p:spPr>
        <p:txBody>
          <a:bodyPr lIns="91440" rIns="91440" tIns="45720" bIns="45720" anchor="b">
            <a:noAutofit/>
          </a:bodyPr>
          <a:lstStyle>
            <a:lvl1pPr indent="0" algn="r" defTabSz="914400">
              <a:lnSpc>
                <a:spcPct val="100000"/>
              </a:lnSpc>
              <a:buNone/>
              <a:tabLst>
                <a:tab algn="l" pos="0"/>
              </a:tabLst>
              <a:defRPr b="0" lang="en-US" sz="1200" spc="-1" strike="noStrike">
                <a:solidFill>
                  <a:schemeClr val="dk1"/>
                </a:solidFill>
                <a:latin typeface="+mn-lt"/>
                <a:ea typeface="+mn-ea"/>
              </a:defRPr>
            </a:lvl1pPr>
          </a:lstStyle>
          <a:p>
            <a:pPr indent="0" algn="r" defTabSz="914400">
              <a:lnSpc>
                <a:spcPct val="100000"/>
              </a:lnSpc>
              <a:buNone/>
              <a:tabLst>
                <a:tab algn="l" pos="0"/>
              </a:tabLst>
            </a:pPr>
            <a:fld id="{7E05FEFE-2091-40C6-A0EF-0B384ECC0E41}" type="slidenum">
              <a:rPr b="0" lang="en-US" sz="1200" spc="-1" strike="noStrike">
                <a:solidFill>
                  <a:schemeClr val="dk1"/>
                </a:solidFill>
                <a:latin typeface="+mn-lt"/>
                <a:ea typeface="+mn-ea"/>
              </a:rPr>
              <a:t>&lt;number&gt;</a:t>
            </a:fld>
            <a:endParaRPr b="0" lang="en-US" sz="1200" spc="-1" strike="noStrike">
              <a:solidFill>
                <a:srgbClr val="000000"/>
              </a:solidFill>
              <a:latin typeface="Times New Roman"/>
            </a:endParaRPr>
          </a:p>
        </p:txBody>
      </p:sp>
    </p:spTree>
  </p:cSld>
</p:notes>
</file>

<file path=ppt/notesSlides/notesSlide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9" name="PlaceHolder 1"/>
          <p:cNvSpPr>
            <a:spLocks noGrp="1"/>
          </p:cNvSpPr>
          <p:nvPr>
            <p:ph type="sldImg"/>
          </p:nvPr>
        </p:nvSpPr>
        <p:spPr>
          <a:xfrm>
            <a:off x="685800" y="1143000"/>
            <a:ext cx="5485320" cy="3085200"/>
          </a:xfrm>
          <a:prstGeom prst="rect">
            <a:avLst/>
          </a:prstGeom>
          <a:ln w="0">
            <a:noFill/>
          </a:ln>
        </p:spPr>
      </p:sp>
      <p:sp>
        <p:nvSpPr>
          <p:cNvPr id="210" name="PlaceHolder 2"/>
          <p:cNvSpPr>
            <a:spLocks noGrp="1"/>
          </p:cNvSpPr>
          <p:nvPr>
            <p:ph type="body"/>
          </p:nvPr>
        </p:nvSpPr>
        <p:spPr>
          <a:xfrm>
            <a:off x="685800" y="4400640"/>
            <a:ext cx="5485320" cy="3599280"/>
          </a:xfrm>
          <a:prstGeom prst="rect">
            <a:avLst/>
          </a:prstGeom>
          <a:noFill/>
          <a:ln w="0">
            <a:noFill/>
          </a:ln>
        </p:spPr>
        <p:txBody>
          <a:bodyPr lIns="91440" rIns="91440" tIns="45720" bIns="45720" anchor="t">
            <a:noAutofit/>
          </a:bodyPr>
          <a:p>
            <a:pPr marL="216000" indent="0">
              <a:lnSpc>
                <a:spcPct val="100000"/>
              </a:lnSpc>
              <a:buNone/>
              <a:tabLst>
                <a:tab algn="l" pos="0"/>
              </a:tabLst>
            </a:pPr>
            <a:r>
              <a:rPr b="0" lang="en-US" sz="2000" spc="-1" strike="noStrike">
                <a:solidFill>
                  <a:srgbClr val="000000"/>
                </a:solidFill>
                <a:latin typeface="Arial"/>
              </a:rPr>
              <a:t>Đây là các triệu chứng quen thuộc. Gốc rễ: AI không thấy đúng thứ cần thấy và không bị buộc dừng đúng lúc.</a:t>
            </a:r>
            <a:endParaRPr b="0" lang="en-US" sz="2000" spc="-1" strike="noStrike">
              <a:solidFill>
                <a:srgbClr val="000000"/>
              </a:solidFill>
              <a:latin typeface="Arial"/>
            </a:endParaRPr>
          </a:p>
        </p:txBody>
      </p:sp>
      <p:sp>
        <p:nvSpPr>
          <p:cNvPr id="211" name="PlaceHolder 3"/>
          <p:cNvSpPr>
            <a:spLocks noGrp="1"/>
          </p:cNvSpPr>
          <p:nvPr>
            <p:ph type="sldNum" idx="8"/>
          </p:nvPr>
        </p:nvSpPr>
        <p:spPr>
          <a:xfrm>
            <a:off x="3884760" y="8685360"/>
            <a:ext cx="2970720" cy="457560"/>
          </a:xfrm>
          <a:prstGeom prst="rect">
            <a:avLst/>
          </a:prstGeom>
          <a:noFill/>
          <a:ln w="0">
            <a:noFill/>
          </a:ln>
        </p:spPr>
        <p:txBody>
          <a:bodyPr lIns="91440" rIns="91440" tIns="45720" bIns="45720" anchor="b">
            <a:noAutofit/>
          </a:bodyPr>
          <a:lstStyle>
            <a:lvl1pPr indent="0" algn="r" defTabSz="914400">
              <a:lnSpc>
                <a:spcPct val="100000"/>
              </a:lnSpc>
              <a:buNone/>
              <a:tabLst>
                <a:tab algn="l" pos="0"/>
              </a:tabLst>
              <a:defRPr b="0" lang="en-US" sz="1200" spc="-1" strike="noStrike">
                <a:solidFill>
                  <a:schemeClr val="dk1"/>
                </a:solidFill>
                <a:latin typeface="+mn-lt"/>
                <a:ea typeface="+mn-ea"/>
              </a:defRPr>
            </a:lvl1pPr>
          </a:lstStyle>
          <a:p>
            <a:pPr indent="0" algn="r" defTabSz="914400">
              <a:lnSpc>
                <a:spcPct val="100000"/>
              </a:lnSpc>
              <a:buNone/>
              <a:tabLst>
                <a:tab algn="l" pos="0"/>
              </a:tabLst>
            </a:pPr>
            <a:fld id="{658C67FC-92E4-4784-B8AB-A101FA281F55}" type="slidenum">
              <a:rPr b="0" lang="en-US" sz="1200" spc="-1" strike="noStrike">
                <a:solidFill>
                  <a:schemeClr val="dk1"/>
                </a:solidFill>
                <a:latin typeface="+mn-lt"/>
                <a:ea typeface="+mn-ea"/>
              </a:rPr>
              <a:t>&lt;number&gt;</a:t>
            </a:fld>
            <a:endParaRPr b="0" lang="en-US" sz="1200" spc="-1" strike="noStrike">
              <a:solidFill>
                <a:srgbClr val="000000"/>
              </a:solidFill>
              <a:latin typeface="Times New Roman"/>
            </a:endParaRPr>
          </a:p>
        </p:txBody>
      </p:sp>
    </p:spTree>
  </p:cSld>
</p:notes>
</file>

<file path=ppt/notesSlides/notesSlide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2" name="PlaceHolder 1"/>
          <p:cNvSpPr>
            <a:spLocks noGrp="1"/>
          </p:cNvSpPr>
          <p:nvPr>
            <p:ph type="sldImg"/>
          </p:nvPr>
        </p:nvSpPr>
        <p:spPr>
          <a:xfrm>
            <a:off x="685800" y="1143000"/>
            <a:ext cx="5485320" cy="3085200"/>
          </a:xfrm>
          <a:prstGeom prst="rect">
            <a:avLst/>
          </a:prstGeom>
          <a:ln w="0">
            <a:noFill/>
          </a:ln>
        </p:spPr>
      </p:sp>
      <p:sp>
        <p:nvSpPr>
          <p:cNvPr id="213" name="PlaceHolder 2"/>
          <p:cNvSpPr>
            <a:spLocks noGrp="1"/>
          </p:cNvSpPr>
          <p:nvPr>
            <p:ph type="body"/>
          </p:nvPr>
        </p:nvSpPr>
        <p:spPr>
          <a:xfrm>
            <a:off x="685800" y="4400640"/>
            <a:ext cx="5485320" cy="3599280"/>
          </a:xfrm>
          <a:prstGeom prst="rect">
            <a:avLst/>
          </a:prstGeom>
          <a:noFill/>
          <a:ln w="0">
            <a:noFill/>
          </a:ln>
        </p:spPr>
        <p:txBody>
          <a:bodyPr lIns="91440" rIns="91440" tIns="45720" bIns="45720" anchor="t">
            <a:noAutofit/>
          </a:bodyPr>
          <a:p>
            <a:pPr marL="216000" indent="0">
              <a:lnSpc>
                <a:spcPct val="100000"/>
              </a:lnSpc>
              <a:buNone/>
              <a:tabLst>
                <a:tab algn="l" pos="0"/>
              </a:tabLst>
            </a:pPr>
            <a:r>
              <a:rPr b="0" lang="en-US" sz="2000" spc="-1" strike="noStrike">
                <a:solidFill>
                  <a:srgbClr val="000000"/>
                </a:solidFill>
                <a:latin typeface="Arial"/>
              </a:rPr>
              <a:t>Thông điệp xuyên suốt buổi nói. Cả deck là cách đưa context đúng cho việc review.</a:t>
            </a:r>
            <a:endParaRPr b="0" lang="en-US" sz="2000" spc="-1" strike="noStrike">
              <a:solidFill>
                <a:srgbClr val="000000"/>
              </a:solidFill>
              <a:latin typeface="Arial"/>
            </a:endParaRPr>
          </a:p>
        </p:txBody>
      </p:sp>
      <p:sp>
        <p:nvSpPr>
          <p:cNvPr id="214" name="PlaceHolder 3"/>
          <p:cNvSpPr>
            <a:spLocks noGrp="1"/>
          </p:cNvSpPr>
          <p:nvPr>
            <p:ph type="sldNum" idx="9"/>
          </p:nvPr>
        </p:nvSpPr>
        <p:spPr>
          <a:xfrm>
            <a:off x="3884760" y="8685360"/>
            <a:ext cx="2970720" cy="457560"/>
          </a:xfrm>
          <a:prstGeom prst="rect">
            <a:avLst/>
          </a:prstGeom>
          <a:noFill/>
          <a:ln w="0">
            <a:noFill/>
          </a:ln>
        </p:spPr>
        <p:txBody>
          <a:bodyPr lIns="91440" rIns="91440" tIns="45720" bIns="45720" anchor="b">
            <a:noAutofit/>
          </a:bodyPr>
          <a:lstStyle>
            <a:lvl1pPr indent="0" algn="r" defTabSz="914400">
              <a:lnSpc>
                <a:spcPct val="100000"/>
              </a:lnSpc>
              <a:buNone/>
              <a:tabLst>
                <a:tab algn="l" pos="0"/>
              </a:tabLst>
              <a:defRPr b="0" lang="en-US" sz="1200" spc="-1" strike="noStrike">
                <a:solidFill>
                  <a:schemeClr val="dk1"/>
                </a:solidFill>
                <a:latin typeface="+mn-lt"/>
                <a:ea typeface="+mn-ea"/>
              </a:defRPr>
            </a:lvl1pPr>
          </a:lstStyle>
          <a:p>
            <a:pPr indent="0" algn="r" defTabSz="914400">
              <a:lnSpc>
                <a:spcPct val="100000"/>
              </a:lnSpc>
              <a:buNone/>
              <a:tabLst>
                <a:tab algn="l" pos="0"/>
              </a:tabLst>
            </a:pPr>
            <a:fld id="{19DEB3F2-8B97-4E7A-A64A-D8236EF28787}" type="slidenum">
              <a:rPr b="0" lang="en-US" sz="1200" spc="-1" strike="noStrike">
                <a:solidFill>
                  <a:schemeClr val="dk1"/>
                </a:solidFill>
                <a:latin typeface="+mn-lt"/>
                <a:ea typeface="+mn-ea"/>
              </a:rPr>
              <a:t>&lt;number&gt;</a:t>
            </a:fld>
            <a:endParaRPr b="0" lang="en-US" sz="1200" spc="-1" strike="noStrike">
              <a:solidFill>
                <a:srgbClr val="000000"/>
              </a:solidFill>
              <a:latin typeface="Times New Roman"/>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5" name="PlaceHolder 1"/>
          <p:cNvSpPr>
            <a:spLocks noGrp="1"/>
          </p:cNvSpPr>
          <p:nvPr>
            <p:ph type="sldImg"/>
          </p:nvPr>
        </p:nvSpPr>
        <p:spPr>
          <a:xfrm>
            <a:off x="685800" y="1143000"/>
            <a:ext cx="5485320" cy="3085200"/>
          </a:xfrm>
          <a:prstGeom prst="rect">
            <a:avLst/>
          </a:prstGeom>
          <a:ln w="0">
            <a:noFill/>
          </a:ln>
        </p:spPr>
      </p:sp>
      <p:sp>
        <p:nvSpPr>
          <p:cNvPr id="216" name="PlaceHolder 2"/>
          <p:cNvSpPr>
            <a:spLocks noGrp="1"/>
          </p:cNvSpPr>
          <p:nvPr>
            <p:ph type="body"/>
          </p:nvPr>
        </p:nvSpPr>
        <p:spPr>
          <a:xfrm>
            <a:off x="685800" y="4400640"/>
            <a:ext cx="5485320" cy="3599280"/>
          </a:xfrm>
          <a:prstGeom prst="rect">
            <a:avLst/>
          </a:prstGeom>
          <a:noFill/>
          <a:ln w="0">
            <a:noFill/>
          </a:ln>
        </p:spPr>
        <p:txBody>
          <a:bodyPr lIns="91440" rIns="91440" tIns="45720" bIns="45720" anchor="t">
            <a:noAutofit/>
          </a:bodyPr>
          <a:p>
            <a:pPr marL="216000" indent="0">
              <a:lnSpc>
                <a:spcPct val="100000"/>
              </a:lnSpc>
              <a:buNone/>
              <a:tabLst>
                <a:tab algn="l" pos="0"/>
              </a:tabLst>
            </a:pPr>
            <a:r>
              <a:rPr b="0" lang="en-US" sz="2000" spc="-1" strike="noStrike">
                <a:solidFill>
                  <a:srgbClr val="000000"/>
                </a:solidFill>
                <a:latin typeface="Arial"/>
              </a:rPr>
              <a:t>Centerpiece. Nhấn: gate 1 rẻ, vài phút; gate 3 chỉ còn việc con người. Gate 1 luôn review trên phạm vi rõ (diff/commit/PR).</a:t>
            </a:r>
            <a:endParaRPr b="0" lang="en-US" sz="2000" spc="-1" strike="noStrike">
              <a:solidFill>
                <a:srgbClr val="000000"/>
              </a:solidFill>
              <a:latin typeface="Arial"/>
            </a:endParaRPr>
          </a:p>
        </p:txBody>
      </p:sp>
      <p:sp>
        <p:nvSpPr>
          <p:cNvPr id="217" name="PlaceHolder 3"/>
          <p:cNvSpPr>
            <a:spLocks noGrp="1"/>
          </p:cNvSpPr>
          <p:nvPr>
            <p:ph type="sldNum" idx="10"/>
          </p:nvPr>
        </p:nvSpPr>
        <p:spPr>
          <a:xfrm>
            <a:off x="3884760" y="8685360"/>
            <a:ext cx="2970720" cy="457560"/>
          </a:xfrm>
          <a:prstGeom prst="rect">
            <a:avLst/>
          </a:prstGeom>
          <a:noFill/>
          <a:ln w="0">
            <a:noFill/>
          </a:ln>
        </p:spPr>
        <p:txBody>
          <a:bodyPr lIns="91440" rIns="91440" tIns="45720" bIns="45720" anchor="b">
            <a:noAutofit/>
          </a:bodyPr>
          <a:lstStyle>
            <a:lvl1pPr indent="0" algn="r" defTabSz="914400">
              <a:lnSpc>
                <a:spcPct val="100000"/>
              </a:lnSpc>
              <a:buNone/>
              <a:tabLst>
                <a:tab algn="l" pos="0"/>
              </a:tabLst>
              <a:defRPr b="0" lang="en-US" sz="1200" spc="-1" strike="noStrike">
                <a:solidFill>
                  <a:schemeClr val="dk1"/>
                </a:solidFill>
                <a:latin typeface="+mn-lt"/>
                <a:ea typeface="+mn-ea"/>
              </a:defRPr>
            </a:lvl1pPr>
          </a:lstStyle>
          <a:p>
            <a:pPr indent="0" algn="r" defTabSz="914400">
              <a:lnSpc>
                <a:spcPct val="100000"/>
              </a:lnSpc>
              <a:buNone/>
              <a:tabLst>
                <a:tab algn="l" pos="0"/>
              </a:tabLst>
            </a:pPr>
            <a:fld id="{77963705-4775-4655-951B-B46A4B61DA46}" type="slidenum">
              <a:rPr b="0" lang="en-US" sz="1200" spc="-1" strike="noStrike">
                <a:solidFill>
                  <a:schemeClr val="dk1"/>
                </a:solidFill>
                <a:latin typeface="+mn-lt"/>
                <a:ea typeface="+mn-ea"/>
              </a:rPr>
              <a:t>&lt;number&gt;</a:t>
            </a:fld>
            <a:endParaRPr b="0" lang="en-US" sz="1200" spc="-1" strike="noStrike">
              <a:solidFill>
                <a:srgbClr val="000000"/>
              </a:solidFill>
              <a:latin typeface="Times New Roman"/>
            </a:endParaRPr>
          </a:p>
        </p:txBody>
      </p:sp>
    </p:spTree>
  </p:cSld>
</p:notes>
</file>

<file path=ppt/notesSlides/notesSlide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8" name="PlaceHolder 1"/>
          <p:cNvSpPr>
            <a:spLocks noGrp="1"/>
          </p:cNvSpPr>
          <p:nvPr>
            <p:ph type="sldImg"/>
          </p:nvPr>
        </p:nvSpPr>
        <p:spPr>
          <a:xfrm>
            <a:off x="685800" y="1143000"/>
            <a:ext cx="5485320" cy="3085200"/>
          </a:xfrm>
          <a:prstGeom prst="rect">
            <a:avLst/>
          </a:prstGeom>
          <a:ln w="0">
            <a:noFill/>
          </a:ln>
        </p:spPr>
      </p:sp>
      <p:sp>
        <p:nvSpPr>
          <p:cNvPr id="219" name="PlaceHolder 2"/>
          <p:cNvSpPr>
            <a:spLocks noGrp="1"/>
          </p:cNvSpPr>
          <p:nvPr>
            <p:ph type="body"/>
          </p:nvPr>
        </p:nvSpPr>
        <p:spPr>
          <a:xfrm>
            <a:off x="685800" y="4400640"/>
            <a:ext cx="5485320" cy="3599280"/>
          </a:xfrm>
          <a:prstGeom prst="rect">
            <a:avLst/>
          </a:prstGeom>
          <a:noFill/>
          <a:ln w="0">
            <a:noFill/>
          </a:ln>
        </p:spPr>
        <p:txBody>
          <a:bodyPr lIns="91440" rIns="91440" tIns="45720" bIns="45720" anchor="t">
            <a:noAutofit/>
          </a:bodyPr>
          <a:p>
            <a:pPr marL="216000" indent="0">
              <a:lnSpc>
                <a:spcPct val="100000"/>
              </a:lnSpc>
              <a:buNone/>
              <a:tabLst>
                <a:tab algn="l" pos="0"/>
              </a:tabLst>
            </a:pPr>
            <a:r>
              <a:rPr b="0" lang="en-US" sz="2000" spc="-1" strike="noStrike">
                <a:solidFill>
                  <a:srgbClr val="000000"/>
                </a:solidFill>
                <a:latin typeface="Arial"/>
              </a:rPr>
              <a:t>File rules = cách truyền context một lần dùng mãi. Đây là nơi để business logic — thứ AI không tự đoán.</a:t>
            </a:r>
            <a:endParaRPr b="0" lang="en-US" sz="2000" spc="-1" strike="noStrike">
              <a:solidFill>
                <a:srgbClr val="000000"/>
              </a:solidFill>
              <a:latin typeface="Arial"/>
            </a:endParaRPr>
          </a:p>
        </p:txBody>
      </p:sp>
      <p:sp>
        <p:nvSpPr>
          <p:cNvPr id="220" name="PlaceHolder 3"/>
          <p:cNvSpPr>
            <a:spLocks noGrp="1"/>
          </p:cNvSpPr>
          <p:nvPr>
            <p:ph type="sldNum" idx="11"/>
          </p:nvPr>
        </p:nvSpPr>
        <p:spPr>
          <a:xfrm>
            <a:off x="3884760" y="8685360"/>
            <a:ext cx="2970720" cy="457560"/>
          </a:xfrm>
          <a:prstGeom prst="rect">
            <a:avLst/>
          </a:prstGeom>
          <a:noFill/>
          <a:ln w="0">
            <a:noFill/>
          </a:ln>
        </p:spPr>
        <p:txBody>
          <a:bodyPr lIns="91440" rIns="91440" tIns="45720" bIns="45720" anchor="b">
            <a:noAutofit/>
          </a:bodyPr>
          <a:lstStyle>
            <a:lvl1pPr indent="0" algn="r" defTabSz="914400">
              <a:lnSpc>
                <a:spcPct val="100000"/>
              </a:lnSpc>
              <a:buNone/>
              <a:tabLst>
                <a:tab algn="l" pos="0"/>
              </a:tabLst>
              <a:defRPr b="0" lang="en-US" sz="1200" spc="-1" strike="noStrike">
                <a:solidFill>
                  <a:schemeClr val="dk1"/>
                </a:solidFill>
                <a:latin typeface="+mn-lt"/>
                <a:ea typeface="+mn-ea"/>
              </a:defRPr>
            </a:lvl1pPr>
          </a:lstStyle>
          <a:p>
            <a:pPr indent="0" algn="r" defTabSz="914400">
              <a:lnSpc>
                <a:spcPct val="100000"/>
              </a:lnSpc>
              <a:buNone/>
              <a:tabLst>
                <a:tab algn="l" pos="0"/>
              </a:tabLst>
            </a:pPr>
            <a:fld id="{CE3EAF9B-CAB6-4CF6-B765-316D442EAA7E}" type="slidenum">
              <a:rPr b="0" lang="en-US" sz="1200" spc="-1" strike="noStrike">
                <a:solidFill>
                  <a:schemeClr val="dk1"/>
                </a:solidFill>
                <a:latin typeface="+mn-lt"/>
                <a:ea typeface="+mn-ea"/>
              </a:rPr>
              <a:t>&lt;number&gt;</a:t>
            </a:fld>
            <a:endParaRPr b="0" lang="en-US" sz="1200" spc="-1" strike="noStrike">
              <a:solidFill>
                <a:srgbClr val="000000"/>
              </a:solidFill>
              <a:latin typeface="Times New Roman"/>
            </a:endParaRPr>
          </a:p>
        </p:txBody>
      </p:sp>
    </p:spTree>
  </p:cSld>
</p:notes>
</file>

<file path=ppt/notesSlides/notesSlide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1" name="PlaceHolder 1"/>
          <p:cNvSpPr>
            <a:spLocks noGrp="1"/>
          </p:cNvSpPr>
          <p:nvPr>
            <p:ph type="sldImg"/>
          </p:nvPr>
        </p:nvSpPr>
        <p:spPr>
          <a:xfrm>
            <a:off x="685800" y="1143000"/>
            <a:ext cx="5485320" cy="3085200"/>
          </a:xfrm>
          <a:prstGeom prst="rect">
            <a:avLst/>
          </a:prstGeom>
          <a:ln w="0">
            <a:noFill/>
          </a:ln>
        </p:spPr>
      </p:sp>
      <p:sp>
        <p:nvSpPr>
          <p:cNvPr id="222" name="PlaceHolder 2"/>
          <p:cNvSpPr>
            <a:spLocks noGrp="1"/>
          </p:cNvSpPr>
          <p:nvPr>
            <p:ph type="body"/>
          </p:nvPr>
        </p:nvSpPr>
        <p:spPr>
          <a:xfrm>
            <a:off x="685800" y="4400640"/>
            <a:ext cx="5485320" cy="3599280"/>
          </a:xfrm>
          <a:prstGeom prst="rect">
            <a:avLst/>
          </a:prstGeom>
          <a:noFill/>
          <a:ln w="0">
            <a:noFill/>
          </a:ln>
        </p:spPr>
        <p:txBody>
          <a:bodyPr lIns="91440" rIns="91440" tIns="45720" bIns="45720" anchor="t">
            <a:noAutofit/>
          </a:bodyPr>
          <a:p>
            <a:pPr marL="216000" indent="0">
              <a:lnSpc>
                <a:spcPct val="100000"/>
              </a:lnSpc>
              <a:buNone/>
              <a:tabLst>
                <a:tab algn="l" pos="0"/>
              </a:tabLst>
            </a:pPr>
            <a:r>
              <a:rPr b="0" lang="en-US" sz="2000" spc="-1" strike="noStrike">
                <a:solidFill>
                  <a:srgbClr val="000000"/>
                </a:solidFill>
                <a:latin typeface="Arial"/>
              </a:rPr>
              <a:t>Như hội đồng review của người thật. Chạy song song rồi tổng hợp. Đừng để agent vừa viết code tự review chính nó.</a:t>
            </a:r>
            <a:endParaRPr b="0" lang="en-US" sz="2000" spc="-1" strike="noStrike">
              <a:solidFill>
                <a:srgbClr val="000000"/>
              </a:solidFill>
              <a:latin typeface="Arial"/>
            </a:endParaRPr>
          </a:p>
        </p:txBody>
      </p:sp>
      <p:sp>
        <p:nvSpPr>
          <p:cNvPr id="223" name="PlaceHolder 3"/>
          <p:cNvSpPr>
            <a:spLocks noGrp="1"/>
          </p:cNvSpPr>
          <p:nvPr>
            <p:ph type="sldNum" idx="12"/>
          </p:nvPr>
        </p:nvSpPr>
        <p:spPr>
          <a:xfrm>
            <a:off x="3884760" y="8685360"/>
            <a:ext cx="2970720" cy="457560"/>
          </a:xfrm>
          <a:prstGeom prst="rect">
            <a:avLst/>
          </a:prstGeom>
          <a:noFill/>
          <a:ln w="0">
            <a:noFill/>
          </a:ln>
        </p:spPr>
        <p:txBody>
          <a:bodyPr lIns="91440" rIns="91440" tIns="45720" bIns="45720" anchor="b">
            <a:noAutofit/>
          </a:bodyPr>
          <a:lstStyle>
            <a:lvl1pPr indent="0" algn="r" defTabSz="914400">
              <a:lnSpc>
                <a:spcPct val="100000"/>
              </a:lnSpc>
              <a:buNone/>
              <a:tabLst>
                <a:tab algn="l" pos="0"/>
              </a:tabLst>
              <a:defRPr b="0" lang="en-US" sz="1200" spc="-1" strike="noStrike">
                <a:solidFill>
                  <a:schemeClr val="dk1"/>
                </a:solidFill>
                <a:latin typeface="+mn-lt"/>
                <a:ea typeface="+mn-ea"/>
              </a:defRPr>
            </a:lvl1pPr>
          </a:lstStyle>
          <a:p>
            <a:pPr indent="0" algn="r" defTabSz="914400">
              <a:lnSpc>
                <a:spcPct val="100000"/>
              </a:lnSpc>
              <a:buNone/>
              <a:tabLst>
                <a:tab algn="l" pos="0"/>
              </a:tabLst>
            </a:pPr>
            <a:fld id="{38C0DCEE-64C5-49B6-BBF0-4E1E7B20DCB8}" type="slidenum">
              <a:rPr b="0" lang="en-US" sz="1200" spc="-1" strike="noStrike">
                <a:solidFill>
                  <a:schemeClr val="dk1"/>
                </a:solidFill>
                <a:latin typeface="+mn-lt"/>
                <a:ea typeface="+mn-ea"/>
              </a:rPr>
              <a:t>&lt;number&gt;</a:t>
            </a:fld>
            <a:endParaRPr b="0" lang="en-US" sz="1200" spc="-1" strike="noStrike">
              <a:solidFill>
                <a:srgbClr val="000000"/>
              </a:solidFill>
              <a:latin typeface="Times New Roman"/>
            </a:endParaRPr>
          </a:p>
        </p:txBody>
      </p:sp>
    </p:spTree>
  </p:cSld>
</p:notes>
</file>

<file path=ppt/notesSlides/notesSlide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4" name="PlaceHolder 1"/>
          <p:cNvSpPr>
            <a:spLocks noGrp="1"/>
          </p:cNvSpPr>
          <p:nvPr>
            <p:ph type="sldImg"/>
          </p:nvPr>
        </p:nvSpPr>
        <p:spPr>
          <a:xfrm>
            <a:off x="685800" y="1143000"/>
            <a:ext cx="5485320" cy="3085200"/>
          </a:xfrm>
          <a:prstGeom prst="rect">
            <a:avLst/>
          </a:prstGeom>
          <a:ln w="0">
            <a:noFill/>
          </a:ln>
        </p:spPr>
      </p:sp>
      <p:sp>
        <p:nvSpPr>
          <p:cNvPr id="225" name="PlaceHolder 2"/>
          <p:cNvSpPr>
            <a:spLocks noGrp="1"/>
          </p:cNvSpPr>
          <p:nvPr>
            <p:ph type="body"/>
          </p:nvPr>
        </p:nvSpPr>
        <p:spPr>
          <a:xfrm>
            <a:off x="685800" y="4400640"/>
            <a:ext cx="5485320" cy="3599280"/>
          </a:xfrm>
          <a:prstGeom prst="rect">
            <a:avLst/>
          </a:prstGeom>
          <a:noFill/>
          <a:ln w="0">
            <a:noFill/>
          </a:ln>
        </p:spPr>
        <p:txBody>
          <a:bodyPr lIns="91440" rIns="91440" tIns="45720" bIns="45720" anchor="t">
            <a:noAutofit/>
          </a:bodyPr>
          <a:p>
            <a:pPr marL="216000" indent="0">
              <a:lnSpc>
                <a:spcPct val="100000"/>
              </a:lnSpc>
              <a:buNone/>
              <a:tabLst>
                <a:tab algn="l" pos="0"/>
              </a:tabLst>
            </a:pPr>
            <a:r>
              <a:rPr b="0" lang="en-US" sz="2000" spc="-1" strike="noStrike">
                <a:solidFill>
                  <a:srgbClr val="000000"/>
                </a:solidFill>
                <a:latin typeface="Arial"/>
              </a:rPr>
              <a:t>Phần cốt lõi. 'Sai' có hai kiểu và phải chặn cả hai. False positive nguy hiểm vì làm mất niềm tin, bỏ luôn gate.</a:t>
            </a:r>
            <a:endParaRPr b="0" lang="en-US" sz="2000" spc="-1" strike="noStrike">
              <a:solidFill>
                <a:srgbClr val="000000"/>
              </a:solidFill>
              <a:latin typeface="Arial"/>
            </a:endParaRPr>
          </a:p>
        </p:txBody>
      </p:sp>
      <p:sp>
        <p:nvSpPr>
          <p:cNvPr id="226" name="PlaceHolder 3"/>
          <p:cNvSpPr>
            <a:spLocks noGrp="1"/>
          </p:cNvSpPr>
          <p:nvPr>
            <p:ph type="sldNum" idx="13"/>
          </p:nvPr>
        </p:nvSpPr>
        <p:spPr>
          <a:xfrm>
            <a:off x="3884760" y="8685360"/>
            <a:ext cx="2970720" cy="457560"/>
          </a:xfrm>
          <a:prstGeom prst="rect">
            <a:avLst/>
          </a:prstGeom>
          <a:noFill/>
          <a:ln w="0">
            <a:noFill/>
          </a:ln>
        </p:spPr>
        <p:txBody>
          <a:bodyPr lIns="91440" rIns="91440" tIns="45720" bIns="45720" anchor="b">
            <a:noAutofit/>
          </a:bodyPr>
          <a:lstStyle>
            <a:lvl1pPr indent="0" algn="r" defTabSz="914400">
              <a:lnSpc>
                <a:spcPct val="100000"/>
              </a:lnSpc>
              <a:buNone/>
              <a:tabLst>
                <a:tab algn="l" pos="0"/>
              </a:tabLst>
              <a:defRPr b="0" lang="en-US" sz="1200" spc="-1" strike="noStrike">
                <a:solidFill>
                  <a:schemeClr val="dk1"/>
                </a:solidFill>
                <a:latin typeface="+mn-lt"/>
                <a:ea typeface="+mn-ea"/>
              </a:defRPr>
            </a:lvl1pPr>
          </a:lstStyle>
          <a:p>
            <a:pPr indent="0" algn="r" defTabSz="914400">
              <a:lnSpc>
                <a:spcPct val="100000"/>
              </a:lnSpc>
              <a:buNone/>
              <a:tabLst>
                <a:tab algn="l" pos="0"/>
              </a:tabLst>
            </a:pPr>
            <a:fld id="{AF1DD2F6-F1CF-4B3E-B39E-8EB66543BD0C}" type="slidenum">
              <a:rPr b="0" lang="en-US" sz="1200" spc="-1" strike="noStrike">
                <a:solidFill>
                  <a:schemeClr val="dk1"/>
                </a:solidFill>
                <a:latin typeface="+mn-lt"/>
                <a:ea typeface="+mn-ea"/>
              </a:rPr>
              <a:t>&lt;number&gt;</a:t>
            </a:fld>
            <a:endParaRPr b="0" lang="en-US" sz="1200" spc="-1" strike="noStrike">
              <a:solidFill>
                <a:srgbClr val="000000"/>
              </a:solidFill>
              <a:latin typeface="Times New Roman"/>
            </a:endParaRPr>
          </a:p>
        </p:txBody>
      </p:sp>
    </p:spTree>
  </p:cSld>
</p:notes>
</file>

<file path=ppt/notesSlides/notesSlide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7" name="PlaceHolder 1"/>
          <p:cNvSpPr>
            <a:spLocks noGrp="1"/>
          </p:cNvSpPr>
          <p:nvPr>
            <p:ph type="sldImg"/>
          </p:nvPr>
        </p:nvSpPr>
        <p:spPr>
          <a:xfrm>
            <a:off x="685800" y="1143000"/>
            <a:ext cx="5485320" cy="3085200"/>
          </a:xfrm>
          <a:prstGeom prst="rect">
            <a:avLst/>
          </a:prstGeom>
          <a:ln w="0">
            <a:noFill/>
          </a:ln>
        </p:spPr>
      </p:sp>
      <p:sp>
        <p:nvSpPr>
          <p:cNvPr id="228" name="PlaceHolder 2"/>
          <p:cNvSpPr>
            <a:spLocks noGrp="1"/>
          </p:cNvSpPr>
          <p:nvPr>
            <p:ph type="body"/>
          </p:nvPr>
        </p:nvSpPr>
        <p:spPr>
          <a:xfrm>
            <a:off x="685800" y="4400640"/>
            <a:ext cx="5485320" cy="3599280"/>
          </a:xfrm>
          <a:prstGeom prst="rect">
            <a:avLst/>
          </a:prstGeom>
          <a:noFill/>
          <a:ln w="0">
            <a:noFill/>
          </a:ln>
        </p:spPr>
        <p:txBody>
          <a:bodyPr lIns="91440" rIns="91440" tIns="45720" bIns="45720" anchor="t">
            <a:noAutofit/>
          </a:bodyPr>
          <a:p>
            <a:pPr marL="216000" indent="0">
              <a:lnSpc>
                <a:spcPct val="100000"/>
              </a:lnSpc>
              <a:buNone/>
              <a:tabLst>
                <a:tab algn="l" pos="0"/>
              </a:tabLst>
            </a:pPr>
            <a:r>
              <a:rPr b="0" lang="en-US" sz="2000" spc="-1" strike="noStrike">
                <a:solidFill>
                  <a:srgbClr val="000000"/>
                </a:solidFill>
                <a:latin typeface="Arial"/>
              </a:rPr>
              <a:t>Đây chính là tư duy persona agent ở slide trước, nhưng đã được đóng gói sẵn. Điểm đặc biệt là tầng kiểm định.</a:t>
            </a:r>
            <a:endParaRPr b="0" lang="en-US" sz="2000" spc="-1" strike="noStrike">
              <a:solidFill>
                <a:srgbClr val="000000"/>
              </a:solidFill>
              <a:latin typeface="Arial"/>
            </a:endParaRPr>
          </a:p>
        </p:txBody>
      </p:sp>
      <p:sp>
        <p:nvSpPr>
          <p:cNvPr id="229" name="PlaceHolder 3"/>
          <p:cNvSpPr>
            <a:spLocks noGrp="1"/>
          </p:cNvSpPr>
          <p:nvPr>
            <p:ph type="sldNum" idx="14"/>
          </p:nvPr>
        </p:nvSpPr>
        <p:spPr>
          <a:xfrm>
            <a:off x="3884760" y="8685360"/>
            <a:ext cx="2970720" cy="457560"/>
          </a:xfrm>
          <a:prstGeom prst="rect">
            <a:avLst/>
          </a:prstGeom>
          <a:noFill/>
          <a:ln w="0">
            <a:noFill/>
          </a:ln>
        </p:spPr>
        <p:txBody>
          <a:bodyPr lIns="91440" rIns="91440" tIns="45720" bIns="45720" anchor="b">
            <a:noAutofit/>
          </a:bodyPr>
          <a:lstStyle>
            <a:lvl1pPr indent="0" algn="r" defTabSz="914400">
              <a:lnSpc>
                <a:spcPct val="100000"/>
              </a:lnSpc>
              <a:buNone/>
              <a:tabLst>
                <a:tab algn="l" pos="0"/>
              </a:tabLst>
              <a:defRPr b="0" lang="en-US" sz="1200" spc="-1" strike="noStrike">
                <a:solidFill>
                  <a:schemeClr val="dk1"/>
                </a:solidFill>
                <a:latin typeface="+mn-lt"/>
                <a:ea typeface="+mn-ea"/>
              </a:defRPr>
            </a:lvl1pPr>
          </a:lstStyle>
          <a:p>
            <a:pPr indent="0" algn="r" defTabSz="914400">
              <a:lnSpc>
                <a:spcPct val="100000"/>
              </a:lnSpc>
              <a:buNone/>
              <a:tabLst>
                <a:tab algn="l" pos="0"/>
              </a:tabLst>
            </a:pPr>
            <a:fld id="{9A3788A6-2A78-454B-80F7-D4EAB022993B}" type="slidenum">
              <a:rPr b="0" lang="en-US" sz="1200" spc="-1" strike="noStrike">
                <a:solidFill>
                  <a:schemeClr val="dk1"/>
                </a:solidFill>
                <a:latin typeface="+mn-lt"/>
                <a:ea typeface="+mn-ea"/>
              </a:rPr>
              <a:t>&lt;number&gt;</a:t>
            </a:fld>
            <a:endParaRPr b="0" lang="en-US" sz="1200" spc="-1" strike="noStrike">
              <a:solidFill>
                <a:srgbClr val="000000"/>
              </a:solidFill>
              <a:latin typeface="Times New Roman"/>
            </a:endParaRPr>
          </a:p>
        </p:txBody>
      </p:sp>
    </p:spTree>
  </p:cSld>
</p:notes>
</file>

<file path=ppt/notesSlides/notesSlide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0" name="PlaceHolder 1"/>
          <p:cNvSpPr>
            <a:spLocks noGrp="1"/>
          </p:cNvSpPr>
          <p:nvPr>
            <p:ph type="sldImg"/>
          </p:nvPr>
        </p:nvSpPr>
        <p:spPr>
          <a:xfrm>
            <a:off x="685800" y="1143000"/>
            <a:ext cx="5485320" cy="3085200"/>
          </a:xfrm>
          <a:prstGeom prst="rect">
            <a:avLst/>
          </a:prstGeom>
          <a:ln w="0">
            <a:noFill/>
          </a:ln>
        </p:spPr>
      </p:sp>
      <p:sp>
        <p:nvSpPr>
          <p:cNvPr id="231" name="PlaceHolder 2"/>
          <p:cNvSpPr>
            <a:spLocks noGrp="1"/>
          </p:cNvSpPr>
          <p:nvPr>
            <p:ph type="body"/>
          </p:nvPr>
        </p:nvSpPr>
        <p:spPr>
          <a:xfrm>
            <a:off x="685800" y="4400640"/>
            <a:ext cx="5485320" cy="3599280"/>
          </a:xfrm>
          <a:prstGeom prst="rect">
            <a:avLst/>
          </a:prstGeom>
          <a:noFill/>
          <a:ln w="0">
            <a:noFill/>
          </a:ln>
        </p:spPr>
        <p:txBody>
          <a:bodyPr lIns="91440" rIns="91440" tIns="45720" bIns="45720" anchor="t">
            <a:noAutofit/>
          </a:bodyPr>
          <a:p>
            <a:pPr marL="216000" indent="0">
              <a:lnSpc>
                <a:spcPct val="100000"/>
              </a:lnSpc>
              <a:buNone/>
              <a:tabLst>
                <a:tab algn="l" pos="0"/>
              </a:tabLst>
            </a:pPr>
            <a:r>
              <a:rPr b="0" lang="en-US" sz="2000" spc="-1" strike="noStrike">
                <a:solidFill>
                  <a:srgbClr val="000000"/>
                </a:solidFill>
                <a:latin typeface="Arial"/>
              </a:rPr>
              <a:t>Nhấn điểm khác biệt của Claude Code. Cảnh báo tools đổi nhanh để không bị hỏi vặn.</a:t>
            </a:r>
            <a:endParaRPr b="0" lang="en-US" sz="2000" spc="-1" strike="noStrike">
              <a:solidFill>
                <a:srgbClr val="000000"/>
              </a:solidFill>
              <a:latin typeface="Arial"/>
            </a:endParaRPr>
          </a:p>
        </p:txBody>
      </p:sp>
      <p:sp>
        <p:nvSpPr>
          <p:cNvPr id="232" name="PlaceHolder 3"/>
          <p:cNvSpPr>
            <a:spLocks noGrp="1"/>
          </p:cNvSpPr>
          <p:nvPr>
            <p:ph type="sldNum" idx="15"/>
          </p:nvPr>
        </p:nvSpPr>
        <p:spPr>
          <a:xfrm>
            <a:off x="3884760" y="8685360"/>
            <a:ext cx="2970720" cy="457560"/>
          </a:xfrm>
          <a:prstGeom prst="rect">
            <a:avLst/>
          </a:prstGeom>
          <a:noFill/>
          <a:ln w="0">
            <a:noFill/>
          </a:ln>
        </p:spPr>
        <p:txBody>
          <a:bodyPr lIns="91440" rIns="91440" tIns="45720" bIns="45720" anchor="b">
            <a:noAutofit/>
          </a:bodyPr>
          <a:lstStyle>
            <a:lvl1pPr indent="0" algn="r" defTabSz="914400">
              <a:lnSpc>
                <a:spcPct val="100000"/>
              </a:lnSpc>
              <a:buNone/>
              <a:tabLst>
                <a:tab algn="l" pos="0"/>
              </a:tabLst>
              <a:defRPr b="0" lang="en-US" sz="1200" spc="-1" strike="noStrike">
                <a:solidFill>
                  <a:schemeClr val="dk1"/>
                </a:solidFill>
                <a:latin typeface="+mn-lt"/>
                <a:ea typeface="+mn-ea"/>
              </a:defRPr>
            </a:lvl1pPr>
          </a:lstStyle>
          <a:p>
            <a:pPr indent="0" algn="r" defTabSz="914400">
              <a:lnSpc>
                <a:spcPct val="100000"/>
              </a:lnSpc>
              <a:buNone/>
              <a:tabLst>
                <a:tab algn="l" pos="0"/>
              </a:tabLst>
            </a:pPr>
            <a:fld id="{1AA6AF1A-568B-4A5D-A178-FB7B1BD9B169}" type="slidenum">
              <a:rPr b="0" lang="en-US" sz="1200" spc="-1" strike="noStrike">
                <a:solidFill>
                  <a:schemeClr val="dk1"/>
                </a:solidFill>
                <a:latin typeface="+mn-lt"/>
                <a:ea typeface="+mn-ea"/>
              </a:rPr>
              <a:t>&lt;number&gt;</a:t>
            </a:fld>
            <a:endParaRPr b="0" lang="en-US" sz="1200" spc="-1" strike="noStrike">
              <a:solidFill>
                <a:srgbClr val="000000"/>
              </a:solidFill>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DEFAULT">
    <p:spTree>
      <p:nvGrpSpPr>
        <p:cNvPr id="1" name=""/>
        <p:cNvGrpSpPr/>
        <p:nvPr/>
      </p:nvGrpSpPr>
      <p:grpSpPr>
        <a:xfrm>
          <a:off x="0" y="0"/>
          <a:ext cx="0" cy="0"/>
          <a:chOff x="0" y="0"/>
          <a:chExt cx="0" cy="0"/>
        </a:xfrm>
      </p:grpSpPr>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p:spTree>
      <p:nvGrpSpPr>
        <p:cNvPr id="1" name=""/>
        <p:cNvGrpSpPr/>
        <p:nvPr/>
      </p:nvGrpSpPr>
      <p:grpSpPr>
        <a:xfrm>
          <a:off x="0" y="0"/>
          <a:ext cx="0" cy="0"/>
          <a:chOff x="0" y="0"/>
          <a:chExt cx="0" cy="0"/>
        </a:xfrm>
      </p:grpSpPr>
      <p:sp>
        <p:nvSpPr>
          <p:cNvPr id="2" name="PlaceHolder 1"/>
          <p:cNvSpPr>
            <a:spLocks noGrp="1"/>
          </p:cNvSpPr>
          <p:nvPr>
            <p:ph type="ftr" idx="1"/>
          </p:nvPr>
        </p:nvSpPr>
        <p:spPr/>
        <p:txBody>
          <a:bodyPr/>
          <a:p>
            <a:r>
              <a:t>Footer</a:t>
            </a:r>
          </a:p>
        </p:txBody>
      </p:sp>
      <p:sp>
        <p:nvSpPr>
          <p:cNvPr id="3" name="PlaceHolder 2"/>
          <p:cNvSpPr>
            <a:spLocks noGrp="1"/>
          </p:cNvSpPr>
          <p:nvPr>
            <p:ph type="sldNum" idx="2"/>
          </p:nvPr>
        </p:nvSpPr>
        <p:spPr/>
        <p:txBody>
          <a:bodyPr/>
          <a:p>
            <a:fld id="{C8B8311C-9C1C-4B84-BD44-4F816EE26DD9}" type="slidenum">
              <a:t>&lt;#&gt;</a:t>
            </a:fld>
          </a:p>
        </p:txBody>
      </p:sp>
      <p:sp>
        <p:nvSpPr>
          <p:cNvPr id="4" name="PlaceHolder 3"/>
          <p:cNvSpPr>
            <a:spLocks noGrp="1"/>
          </p:cNvSpPr>
          <p:nvPr>
            <p:ph type="dt" idx="3"/>
          </p:nvPr>
        </p:nvSpPr>
        <p:spPr/>
        <p:txBody>
          <a:bodyPr/>
          <a:p>
            <a:r>
              <a:rPr lang="en-US"/>
              <a:t/>
            </a: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457200" y="205200"/>
            <a:ext cx="8229240" cy="858600"/>
          </a:xfrm>
          <a:prstGeom prst="rect">
            <a:avLst/>
          </a:prstGeom>
          <a:noFill/>
          <a:ln w="0">
            <a:noFill/>
          </a:ln>
        </p:spPr>
        <p:txBody>
          <a:bodyPr lIns="0" rIns="0" tIns="0" bIns="0" anchor="ctr">
            <a:noAutofit/>
          </a:bodyPr>
          <a:p>
            <a:pPr indent="0" algn="ctr">
              <a:buNone/>
            </a:pPr>
            <a:r>
              <a:rPr b="0" lang="en-US" sz="4400" spc="-1" strike="noStrike">
                <a:solidFill>
                  <a:srgbClr val="000000"/>
                </a:solidFill>
                <a:latin typeface="Arial"/>
              </a:rPr>
              <a:t>Click to edit the title text format</a:t>
            </a:r>
            <a:endParaRPr b="0" lang="en-US" sz="4400" spc="-1" strike="noStrike">
              <a:solidFill>
                <a:srgbClr val="000000"/>
              </a:solidFill>
              <a:latin typeface="Arial"/>
            </a:endParaRPr>
          </a:p>
        </p:txBody>
      </p:sp>
      <p:sp>
        <p:nvSpPr>
          <p:cNvPr id="1" name="PlaceHolder 2"/>
          <p:cNvSpPr>
            <a:spLocks noGrp="1"/>
          </p:cNvSpPr>
          <p:nvPr>
            <p:ph type="body"/>
          </p:nvPr>
        </p:nvSpPr>
        <p:spPr>
          <a:xfrm>
            <a:off x="457200" y="1203480"/>
            <a:ext cx="8229240" cy="298296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n-US" sz="3200" spc="-1" strike="noStrike">
                <a:solidFill>
                  <a:srgbClr val="000000"/>
                </a:solidFill>
                <a:latin typeface="Arial"/>
              </a:rPr>
              <a:t>Click to edit the outline text format</a:t>
            </a:r>
            <a:endParaRPr b="0" lang="en-US" sz="32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US" sz="2800" spc="-1" strike="noStrike">
                <a:solidFill>
                  <a:srgbClr val="000000"/>
                </a:solidFill>
                <a:latin typeface="Arial"/>
              </a:rPr>
              <a:t>Second Outline Level</a:t>
            </a:r>
            <a:endParaRPr b="0" lang="en-US" sz="2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US" sz="2400" spc="-1" strike="noStrike">
                <a:solidFill>
                  <a:srgbClr val="000000"/>
                </a:solidFill>
                <a:latin typeface="Arial"/>
              </a:rPr>
              <a:t>Third Outline Level</a:t>
            </a:r>
            <a:endParaRPr b="0" lang="en-US" sz="2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US" sz="2000" spc="-1" strike="noStrike">
                <a:solidFill>
                  <a:srgbClr val="000000"/>
                </a:solidFill>
                <a:latin typeface="Arial"/>
              </a:rPr>
              <a:t>Fourth Outline Level</a:t>
            </a:r>
            <a:endParaRPr b="0" lang="en-US" sz="20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US" sz="2000" spc="-1" strike="noStrike">
                <a:solidFill>
                  <a:srgbClr val="000000"/>
                </a:solidFill>
                <a:latin typeface="Arial"/>
              </a:rPr>
              <a:t>Fifth Outline Level</a:t>
            </a:r>
            <a:endParaRPr b="0" lang="en-US"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US" sz="2000" spc="-1" strike="noStrike">
                <a:solidFill>
                  <a:srgbClr val="000000"/>
                </a:solidFill>
                <a:latin typeface="Arial"/>
              </a:rPr>
              <a:t>Sixth Outline Level</a:t>
            </a:r>
            <a:endParaRPr b="0" lang="en-US"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US" sz="2000" spc="-1" strike="noStrike">
                <a:solidFill>
                  <a:srgbClr val="000000"/>
                </a:solidFill>
                <a:latin typeface="Arial"/>
              </a:rPr>
              <a:t>Seventh Outline Level</a:t>
            </a:r>
            <a:endParaRPr b="0" lang="en-US" sz="20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49" r:id="rId2"/>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chemeClr val="lt1"/>
        </a:solidFill>
      </p:bgPr>
    </p:bg>
    <p:spTree>
      <p:nvGrpSpPr>
        <p:cNvPr id="1" name=""/>
        <p:cNvGrpSpPr/>
        <p:nvPr/>
      </p:nvGrpSpPr>
      <p:grpSpPr>
        <a:xfrm>
          <a:off x="0" y="0"/>
          <a:ext cx="0" cy="0"/>
          <a:chOff x="0" y="0"/>
          <a:chExt cx="0" cy="0"/>
        </a:xfrm>
      </p:grpSpPr>
      <p:sp>
        <p:nvSpPr>
          <p:cNvPr id="2" name="PlaceHolder 1"/>
          <p:cNvSpPr>
            <a:spLocks noGrp="1"/>
          </p:cNvSpPr>
          <p:nvPr>
            <p:ph type="ftr" idx="1"/>
          </p:nvPr>
        </p:nvSpPr>
        <p:spPr>
          <a:xfrm>
            <a:off x="2342880" y="4767480"/>
            <a:ext cx="2170440" cy="272880"/>
          </a:xfrm>
          <a:prstGeom prst="rect">
            <a:avLst/>
          </a:prstGeom>
          <a:noFill/>
          <a:ln w="0">
            <a:noFill/>
          </a:ln>
        </p:spPr>
        <p:txBody>
          <a:bodyPr lIns="91440" rIns="91440" tIns="45720" bIns="45720" anchor="ctr">
            <a:noAutofit/>
          </a:bodyPr>
          <a:lstStyle>
            <a:lvl1pPr indent="0" algn="ctr">
              <a:lnSpc>
                <a:spcPct val="100000"/>
              </a:lnSpc>
              <a:buNone/>
              <a:tabLst>
                <a:tab algn="l" pos="0"/>
              </a:tabLst>
              <a:defRPr b="0" lang="en-US" sz="1400" spc="-1" strike="noStrike">
                <a:solidFill>
                  <a:srgbClr val="000000"/>
                </a:solidFill>
                <a:latin typeface="Times New Roman"/>
              </a:defRPr>
            </a:lvl1pPr>
          </a:lstStyle>
          <a:p>
            <a:pPr indent="0" algn="ctr">
              <a:lnSpc>
                <a:spcPct val="100000"/>
              </a:lnSpc>
              <a:buNone/>
              <a:tabLst>
                <a:tab algn="l" pos="0"/>
              </a:tabLst>
            </a:pPr>
            <a:r>
              <a:rPr b="0" lang="en-US" sz="1400" spc="-1" strike="noStrike">
                <a:solidFill>
                  <a:srgbClr val="000000"/>
                </a:solidFill>
                <a:latin typeface="Times New Roman"/>
              </a:rPr>
              <a:t>&lt;footer&gt;</a:t>
            </a:r>
            <a:endParaRPr b="0" lang="en-US" sz="1400" spc="-1" strike="noStrike">
              <a:solidFill>
                <a:srgbClr val="000000"/>
              </a:solidFill>
              <a:latin typeface="Times New Roman"/>
            </a:endParaRPr>
          </a:p>
        </p:txBody>
      </p:sp>
      <p:sp>
        <p:nvSpPr>
          <p:cNvPr id="3" name="PlaceHolder 2"/>
          <p:cNvSpPr>
            <a:spLocks noGrp="1"/>
          </p:cNvSpPr>
          <p:nvPr>
            <p:ph type="sldNum" idx="2"/>
          </p:nvPr>
        </p:nvSpPr>
        <p:spPr>
          <a:xfrm>
            <a:off x="4914720" y="4767480"/>
            <a:ext cx="1599120" cy="272880"/>
          </a:xfrm>
          <a:prstGeom prst="rect">
            <a:avLst/>
          </a:prstGeom>
          <a:noFill/>
          <a:ln w="0">
            <a:noFill/>
          </a:ln>
        </p:spPr>
        <p:txBody>
          <a:bodyPr lIns="91440" rIns="91440" tIns="45720" bIns="45720" anchor="ctr">
            <a:noAutofit/>
          </a:bodyPr>
          <a:lstStyle>
            <a:lvl1pPr indent="0" algn="r">
              <a:lnSpc>
                <a:spcPct val="100000"/>
              </a:lnSpc>
              <a:buNone/>
              <a:tabLst>
                <a:tab algn="l" pos="0"/>
              </a:tabLst>
              <a:defRPr b="0" lang="en-US" sz="1200" spc="-1" strike="noStrike">
                <a:solidFill>
                  <a:srgbClr val="888888"/>
                </a:solidFill>
                <a:latin typeface="Calibri"/>
                <a:ea typeface="Calibri"/>
              </a:defRPr>
            </a:lvl1pPr>
          </a:lstStyle>
          <a:p>
            <a:pPr indent="0" algn="r">
              <a:lnSpc>
                <a:spcPct val="100000"/>
              </a:lnSpc>
              <a:buNone/>
              <a:tabLst>
                <a:tab algn="l" pos="0"/>
              </a:tabLst>
            </a:pPr>
            <a:fld id="{678C2232-E232-4CE6-8825-944503004120}" type="slidenum">
              <a:rPr b="0" lang="en-US" sz="1200" spc="-1" strike="noStrike">
                <a:solidFill>
                  <a:srgbClr val="888888"/>
                </a:solidFill>
                <a:latin typeface="Calibri"/>
                <a:ea typeface="Calibri"/>
              </a:rPr>
              <a:t>&lt;number&gt;</a:t>
            </a:fld>
            <a:endParaRPr b="0" lang="en-US" sz="1200" spc="-1" strike="noStrike">
              <a:solidFill>
                <a:srgbClr val="000000"/>
              </a:solidFill>
              <a:latin typeface="Times New Roman"/>
            </a:endParaRPr>
          </a:p>
        </p:txBody>
      </p:sp>
      <p:sp>
        <p:nvSpPr>
          <p:cNvPr id="4" name="PlaceHolder 3"/>
          <p:cNvSpPr>
            <a:spLocks noGrp="1"/>
          </p:cNvSpPr>
          <p:nvPr>
            <p:ph type="dt" idx="3"/>
          </p:nvPr>
        </p:nvSpPr>
        <p:spPr>
          <a:xfrm>
            <a:off x="342720" y="4767480"/>
            <a:ext cx="1599120" cy="272880"/>
          </a:xfrm>
          <a:prstGeom prst="rect">
            <a:avLst/>
          </a:prstGeom>
          <a:noFill/>
          <a:ln w="0">
            <a:noFill/>
          </a:ln>
        </p:spPr>
        <p:txBody>
          <a:bodyPr lIns="91440" rIns="91440" tIns="45720" bIns="45720" anchor="ctr">
            <a:noAutofit/>
          </a:bodyPr>
          <a:lstStyle>
            <a:lvl1pPr indent="0">
              <a:buNone/>
              <a:defRPr b="0" lang="en-US" sz="1400" spc="-1" strike="noStrike">
                <a:solidFill>
                  <a:srgbClr val="000000"/>
                </a:solidFill>
                <a:latin typeface="Times New Roman"/>
              </a:defRPr>
            </a:lvl1pPr>
          </a:lstStyle>
          <a:p>
            <a:pPr indent="0">
              <a:buNone/>
            </a:pPr>
            <a:r>
              <a:rPr b="0" lang="en-US" sz="1400" spc="-1" strike="noStrike">
                <a:solidFill>
                  <a:srgbClr val="000000"/>
                </a:solidFill>
                <a:latin typeface="Times New Roman"/>
              </a:rPr>
              <a:t>&lt;date/time&gt;</a:t>
            </a:r>
            <a:endParaRPr b="0" lang="en-US" sz="14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51" r:id="rId2"/>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image" Target="../media/image23.png"/><Relationship Id="rId2" Type="http://schemas.openxmlformats.org/officeDocument/2006/relationships/image" Target="../media/image24.png"/><Relationship Id="rId3" Type="http://schemas.openxmlformats.org/officeDocument/2006/relationships/image" Target="../media/image25.png"/><Relationship Id="rId4" Type="http://schemas.openxmlformats.org/officeDocument/2006/relationships/slideLayout" Target="../slideLayouts/slideLayout1.xml"/><Relationship Id="rId5" Type="http://schemas.openxmlformats.org/officeDocument/2006/relationships/notesSlide" Target="../notesSlides/notesSlide10.xml"/>
</Relationships>
</file>

<file path=ppt/slides/_rels/slide11.xml.rels><?xml version="1.0" encoding="UTF-8"?>
<Relationships xmlns="http://schemas.openxmlformats.org/package/2006/relationships"><Relationship Id="rId1" Type="http://schemas.openxmlformats.org/officeDocument/2006/relationships/image" Target="../media/image24.png"/><Relationship Id="rId2" Type="http://schemas.openxmlformats.org/officeDocument/2006/relationships/image" Target="../media/image26.png"/><Relationship Id="rId3" Type="http://schemas.openxmlformats.org/officeDocument/2006/relationships/slideLayout" Target="../slideLayouts/slideLayout1.xml"/><Relationship Id="rId4" Type="http://schemas.openxmlformats.org/officeDocument/2006/relationships/notesSlide" Target="../notesSlides/notesSlide11.xml"/>
</Relationships>
</file>

<file path=ppt/slides/_rels/slide12.xml.rels><?xml version="1.0" encoding="UTF-8"?>
<Relationships xmlns="http://schemas.openxmlformats.org/package/2006/relationships"><Relationship Id="rId1" Type="http://schemas.openxmlformats.org/officeDocument/2006/relationships/image" Target="../media/image27.png"/><Relationship Id="rId2" Type="http://schemas.openxmlformats.org/officeDocument/2006/relationships/image" Target="../media/image25.png"/><Relationship Id="rId3" Type="http://schemas.openxmlformats.org/officeDocument/2006/relationships/slideLayout" Target="../slideLayouts/slideLayout1.xml"/><Relationship Id="rId4" Type="http://schemas.openxmlformats.org/officeDocument/2006/relationships/notesSlide" Target="../notesSlides/notesSlide12.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
</Relationships>
</file>

<file path=ppt/slides/_rels/slide2.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3.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slideLayout" Target="../slideLayouts/slideLayout1.xml"/><Relationship Id="rId7" Type="http://schemas.openxmlformats.org/officeDocument/2006/relationships/notesSlide" Target="../notesSlides/notesSlide2.xml"/>
</Relationships>
</file>

<file path=ppt/slides/_rels/slide3.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1.xml"/><Relationship Id="rId3" Type="http://schemas.openxmlformats.org/officeDocument/2006/relationships/notesSlide" Target="../notesSlides/notesSlide3.xml"/>
</Relationships>
</file>

<file path=ppt/slides/_rels/slide4.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1.png"/><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slideLayout" Target="../slideLayouts/slideLayout1.xml"/><Relationship Id="rId7" Type="http://schemas.openxmlformats.org/officeDocument/2006/relationships/notesSlide" Target="../notesSlides/notesSlide4.xml"/>
</Relationships>
</file>

<file path=ppt/slides/_rels/slide5.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image" Target="../media/image13.png"/><Relationship Id="rId3" Type="http://schemas.openxmlformats.org/officeDocument/2006/relationships/image" Target="../media/image14.png"/><Relationship Id="rId4" Type="http://schemas.openxmlformats.org/officeDocument/2006/relationships/slideLayout" Target="../slideLayouts/slideLayout1.xml"/><Relationship Id="rId5" Type="http://schemas.openxmlformats.org/officeDocument/2006/relationships/notesSlide" Target="../notesSlides/notesSlide5.xml"/>
</Relationships>
</file>

<file path=ppt/slides/_rels/slide6.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1.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19.png"/><Relationship Id="rId8" Type="http://schemas.openxmlformats.org/officeDocument/2006/relationships/slideLayout" Target="../slideLayouts/slideLayout1.xml"/><Relationship Id="rId9" Type="http://schemas.openxmlformats.org/officeDocument/2006/relationships/notesSlide" Target="../notesSlides/notesSlide6.xml"/>
</Relationships>
</file>

<file path=ppt/slides/_rels/slide7.xml.rels><?xml version="1.0" encoding="UTF-8"?>
<Relationships xmlns="http://schemas.openxmlformats.org/package/2006/relationships"><Relationship Id="rId1" Type="http://schemas.openxmlformats.org/officeDocument/2006/relationships/image" Target="../media/image20.png"/><Relationship Id="rId2" Type="http://schemas.openxmlformats.org/officeDocument/2006/relationships/image" Target="../media/image21.png"/><Relationship Id="rId3" Type="http://schemas.openxmlformats.org/officeDocument/2006/relationships/image" Target="../media/image20.png"/><Relationship Id="rId4" Type="http://schemas.openxmlformats.org/officeDocument/2006/relationships/image" Target="../media/image12.png"/><Relationship Id="rId5" Type="http://schemas.openxmlformats.org/officeDocument/2006/relationships/image" Target="../media/image22.png"/><Relationship Id="rId6" Type="http://schemas.openxmlformats.org/officeDocument/2006/relationships/slideLayout" Target="../slideLayouts/slideLayout1.xml"/><Relationship Id="rId7" Type="http://schemas.openxmlformats.org/officeDocument/2006/relationships/notesSlide" Target="../notesSlides/notesSlide7.xml"/>
</Relationships>
</file>

<file path=ppt/slides/_rels/slide8.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notesSlide" Target="../notesSlides/notesSlide8.xml"/>
</Relationships>
</file>

<file path=ppt/slides/_rels/slide9.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1.xml"/><Relationship Id="rId3"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f172a"/>
        </a:solidFill>
      </p:bgPr>
    </p:bg>
    <p:spTree>
      <p:nvGrpSpPr>
        <p:cNvPr id="1" name=""/>
        <p:cNvGrpSpPr/>
        <p:nvPr/>
      </p:nvGrpSpPr>
      <p:grpSpPr>
        <a:xfrm>
          <a:off x="0" y="0"/>
          <a:ext cx="0" cy="0"/>
          <a:chOff x="0" y="0"/>
          <a:chExt cx="0" cy="0"/>
        </a:xfrm>
      </p:grpSpPr>
      <p:sp>
        <p:nvSpPr>
          <p:cNvPr id="11" name="Shape 0"/>
          <p:cNvSpPr/>
          <p:nvPr/>
        </p:nvSpPr>
        <p:spPr>
          <a:xfrm>
            <a:off x="4137840" y="960120"/>
            <a:ext cx="867600" cy="86760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12" name="Image 0" descr="preencoded.png"/>
          <p:cNvPicPr/>
          <p:nvPr/>
        </p:nvPicPr>
        <p:blipFill>
          <a:blip r:embed="rId1"/>
          <a:stretch/>
        </p:blipFill>
        <p:spPr>
          <a:xfrm>
            <a:off x="4337280" y="1159920"/>
            <a:ext cx="468000" cy="468000"/>
          </a:xfrm>
          <a:prstGeom prst="rect">
            <a:avLst/>
          </a:prstGeom>
          <a:ln w="0">
            <a:noFill/>
          </a:ln>
        </p:spPr>
      </p:pic>
      <p:sp>
        <p:nvSpPr>
          <p:cNvPr id="13" name="Text 1"/>
          <p:cNvSpPr/>
          <p:nvPr/>
        </p:nvSpPr>
        <p:spPr>
          <a:xfrm>
            <a:off x="457200" y="2011680"/>
            <a:ext cx="8228520" cy="867600"/>
          </a:xfrm>
          <a:prstGeom prst="rect">
            <a:avLst/>
          </a:prstGeom>
          <a:noFill/>
          <a:ln w="0">
            <a:noFill/>
          </a:ln>
        </p:spPr>
        <p:style>
          <a:lnRef idx="0"/>
          <a:fillRef idx="0"/>
          <a:effectRef idx="0"/>
          <a:fontRef idx="minor"/>
        </p:style>
        <p:txBody>
          <a:bodyPr lIns="90000" rIns="90000" tIns="45000" bIns="45000" anchor="ctr">
            <a:noAutofit/>
          </a:bodyPr>
          <a:p>
            <a:pPr algn="ctr" defTabSz="914400">
              <a:lnSpc>
                <a:spcPct val="100000"/>
              </a:lnSpc>
              <a:tabLst>
                <a:tab algn="l" pos="0"/>
              </a:tabLst>
            </a:pPr>
            <a:r>
              <a:rPr b="1" lang="en-US" sz="4600" spc="-1" strike="noStrike">
                <a:solidFill>
                  <a:srgbClr val="ffffff"/>
                </a:solidFill>
                <a:latin typeface="Calibri"/>
                <a:ea typeface="Calibri"/>
              </a:rPr>
              <a:t>Cách review code với AI</a:t>
            </a:r>
            <a:endParaRPr b="0" lang="en-US" sz="4600" spc="-1" strike="noStrike">
              <a:solidFill>
                <a:srgbClr val="ffffff"/>
              </a:solidFill>
              <a:latin typeface="Arial"/>
            </a:endParaRPr>
          </a:p>
        </p:txBody>
      </p:sp>
      <p:sp>
        <p:nvSpPr>
          <p:cNvPr id="14" name="Text 2"/>
          <p:cNvSpPr/>
          <p:nvPr/>
        </p:nvSpPr>
        <p:spPr>
          <a:xfrm>
            <a:off x="914400" y="2907720"/>
            <a:ext cx="7314120" cy="639000"/>
          </a:xfrm>
          <a:prstGeom prst="rect">
            <a:avLst/>
          </a:prstGeom>
          <a:noFill/>
          <a:ln w="0">
            <a:noFill/>
          </a:ln>
        </p:spPr>
        <p:style>
          <a:lnRef idx="0"/>
          <a:fillRef idx="0"/>
          <a:effectRef idx="0"/>
          <a:fontRef idx="minor"/>
        </p:style>
        <p:txBody>
          <a:bodyPr lIns="90000" rIns="90000" tIns="45000" bIns="45000" anchor="ctr">
            <a:noAutofit/>
          </a:bodyPr>
          <a:p>
            <a:pPr algn="ctr" defTabSz="914400">
              <a:lnSpc>
                <a:spcPct val="100000"/>
              </a:lnSpc>
              <a:tabLst>
                <a:tab algn="l" pos="0"/>
              </a:tabLst>
            </a:pPr>
            <a:r>
              <a:rPr b="0" lang="en-US" sz="1700" spc="-1" strike="noStrike">
                <a:solidFill>
                  <a:srgbClr val="5eead4"/>
                </a:solidFill>
                <a:latin typeface="Calibri"/>
                <a:ea typeface="Calibri"/>
              </a:rPr>
              <a:t>Làm sao để review đúng trọng tâm, không báo lỗi rác</a:t>
            </a:r>
            <a:endParaRPr b="0" lang="en-US" sz="1700" spc="-1" strike="noStrike">
              <a:solidFill>
                <a:srgbClr val="ffffff"/>
              </a:solidFill>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76" name="Shape 22"/>
          <p:cNvSpPr/>
          <p:nvPr/>
        </p:nvSpPr>
        <p:spPr>
          <a:xfrm>
            <a:off x="457200" y="384120"/>
            <a:ext cx="657360" cy="65736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endParaRPr b="0" lang="en-US" sz="1800" spc="-1" strike="noStrike">
              <a:solidFill>
                <a:srgbClr val="ffffff"/>
              </a:solidFill>
              <a:latin typeface="Arial"/>
            </a:endParaRPr>
          </a:p>
        </p:txBody>
      </p:sp>
      <p:pic>
        <p:nvPicPr>
          <p:cNvPr id="177" name="Image 12" descr="preencoded.png"/>
          <p:cNvPicPr/>
          <p:nvPr/>
        </p:nvPicPr>
        <p:blipFill>
          <a:blip r:embed="rId1"/>
          <a:stretch/>
        </p:blipFill>
        <p:spPr>
          <a:xfrm>
            <a:off x="608760" y="535320"/>
            <a:ext cx="354600" cy="354600"/>
          </a:xfrm>
          <a:prstGeom prst="rect">
            <a:avLst/>
          </a:prstGeom>
          <a:ln w="0">
            <a:noFill/>
          </a:ln>
        </p:spPr>
      </p:pic>
      <p:sp>
        <p:nvSpPr>
          <p:cNvPr id="178" name="Text 35"/>
          <p:cNvSpPr/>
          <p:nvPr/>
        </p:nvSpPr>
        <p:spPr>
          <a:xfrm>
            <a:off x="1298520" y="384120"/>
            <a:ext cx="7405560" cy="6573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2700" spc="-1" strike="noStrike">
                <a:solidFill>
                  <a:srgbClr val="1e293b"/>
                </a:solidFill>
                <a:latin typeface="Calibri"/>
                <a:ea typeface="Calibri"/>
              </a:rPr>
              <a:t>Demo: Before vs After</a:t>
            </a:r>
            <a:endParaRPr b="0" lang="en-US" sz="2700" spc="-1" strike="noStrike">
              <a:solidFill>
                <a:srgbClr val="000000"/>
              </a:solidFill>
              <a:latin typeface="Arial"/>
            </a:endParaRPr>
          </a:p>
        </p:txBody>
      </p:sp>
      <p:sp>
        <p:nvSpPr>
          <p:cNvPr id="179" name="Shape 25"/>
          <p:cNvSpPr/>
          <p:nvPr/>
        </p:nvSpPr>
        <p:spPr>
          <a:xfrm>
            <a:off x="457200" y="1554480"/>
            <a:ext cx="4022280" cy="2604960"/>
          </a:xfrm>
          <a:prstGeom prst="roundRect">
            <a:avLst>
              <a:gd name="adj" fmla="val 3509"/>
            </a:avLst>
          </a:prstGeom>
          <a:solidFill>
            <a:srgbClr val="fef2f2"/>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endParaRPr b="0" lang="en-US" sz="1800" spc="-1" strike="noStrike">
              <a:solidFill>
                <a:srgbClr val="000000"/>
              </a:solidFill>
              <a:latin typeface="Arial"/>
            </a:endParaRPr>
          </a:p>
        </p:txBody>
      </p:sp>
      <p:pic>
        <p:nvPicPr>
          <p:cNvPr id="180" name="Image 13" descr="preencoded.png"/>
          <p:cNvPicPr/>
          <p:nvPr/>
        </p:nvPicPr>
        <p:blipFill>
          <a:blip r:embed="rId2"/>
          <a:stretch/>
        </p:blipFill>
        <p:spPr>
          <a:xfrm>
            <a:off x="685800" y="1783080"/>
            <a:ext cx="456120" cy="456120"/>
          </a:xfrm>
          <a:prstGeom prst="rect">
            <a:avLst/>
          </a:prstGeom>
          <a:ln w="0">
            <a:noFill/>
          </a:ln>
        </p:spPr>
      </p:pic>
      <p:sp>
        <p:nvSpPr>
          <p:cNvPr id="181" name="Text 36"/>
          <p:cNvSpPr/>
          <p:nvPr/>
        </p:nvSpPr>
        <p:spPr>
          <a:xfrm>
            <a:off x="1280160" y="1783080"/>
            <a:ext cx="3016440" cy="45612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600" spc="-1" strike="noStrike">
                <a:solidFill>
                  <a:srgbClr val="b91c1c"/>
                </a:solidFill>
                <a:latin typeface="Calibri"/>
                <a:ea typeface="Calibri"/>
              </a:rPr>
              <a:t>BEFORE — cách làm sai</a:t>
            </a:r>
            <a:endParaRPr b="0" lang="en-US" sz="1600" spc="-1" strike="noStrike">
              <a:solidFill>
                <a:srgbClr val="000000"/>
              </a:solidFill>
              <a:latin typeface="Arial"/>
            </a:endParaRPr>
          </a:p>
        </p:txBody>
      </p:sp>
      <p:sp>
        <p:nvSpPr>
          <p:cNvPr id="182" name="Text 37"/>
          <p:cNvSpPr/>
          <p:nvPr/>
        </p:nvSpPr>
        <p:spPr>
          <a:xfrm>
            <a:off x="713160" y="2377440"/>
            <a:ext cx="3565080" cy="1644840"/>
          </a:xfrm>
          <a:prstGeom prst="rect">
            <a:avLst/>
          </a:prstGeom>
          <a:noFill/>
          <a:ln w="0">
            <a:noFill/>
          </a:ln>
        </p:spPr>
        <p:style>
          <a:lnRef idx="0"/>
          <a:fillRef idx="0"/>
          <a:effectRef idx="0"/>
          <a:fontRef idx="minor"/>
        </p:style>
        <p:txBody>
          <a:bodyPr lIns="0" rIns="0" tIns="0" bIns="0" anchor="ctr">
            <a:noAutofit/>
          </a:bodyPr>
          <a:p>
            <a:pPr marL="343080" indent="-343080" defTabSz="914400">
              <a:lnSpc>
                <a:spcPct val="100000"/>
              </a:lnSpc>
              <a:spcAft>
                <a:spcPts val="499"/>
              </a:spcAft>
              <a:buClr>
                <a:srgbClr val="1e293b"/>
              </a:buClr>
              <a:buFont typeface="Symbol" charset="2"/>
              <a:buChar char=""/>
            </a:pPr>
            <a:r>
              <a:rPr b="0" lang="en-US" sz="1250" spc="-1" strike="noStrike">
                <a:solidFill>
                  <a:srgbClr val="1e293b"/>
                </a:solidFill>
                <a:latin typeface="Calibri"/>
                <a:ea typeface="Calibri"/>
              </a:rPr>
              <a:t>Dán cả file</a:t>
            </a:r>
            <a:endParaRPr b="0" lang="en-US" sz="1250" spc="-1" strike="noStrike">
              <a:solidFill>
                <a:srgbClr val="000000"/>
              </a:solidFill>
              <a:latin typeface="Arial"/>
            </a:endParaRPr>
          </a:p>
          <a:p>
            <a:pPr marL="343080" indent="-343080" defTabSz="914400">
              <a:lnSpc>
                <a:spcPct val="100000"/>
              </a:lnSpc>
              <a:spcAft>
                <a:spcPts val="499"/>
              </a:spcAft>
              <a:buClr>
                <a:srgbClr val="1e293b"/>
              </a:buClr>
              <a:buFont typeface="Symbol" charset="2"/>
              <a:buChar char=""/>
            </a:pPr>
            <a:r>
              <a:rPr b="0" lang="en-US" sz="1250" spc="-1" strike="noStrike">
                <a:solidFill>
                  <a:srgbClr val="1e293b"/>
                </a:solidFill>
                <a:latin typeface="Calibri"/>
                <a:ea typeface="Calibri"/>
              </a:rPr>
              <a:t>Prompt mơ hồ “review giúp tôi phần này”</a:t>
            </a:r>
            <a:endParaRPr b="0" lang="en-US" sz="1250" spc="-1" strike="noStrike">
              <a:solidFill>
                <a:srgbClr val="000000"/>
              </a:solidFill>
              <a:latin typeface="Arial"/>
            </a:endParaRPr>
          </a:p>
          <a:p>
            <a:pPr marL="343080" indent="-343080" defTabSz="914400">
              <a:lnSpc>
                <a:spcPct val="100000"/>
              </a:lnSpc>
              <a:spcAft>
                <a:spcPts val="499"/>
              </a:spcAft>
              <a:buClr>
                <a:srgbClr val="1e293b"/>
              </a:buClr>
              <a:buFont typeface="Symbol" charset="2"/>
              <a:buChar char=""/>
            </a:pPr>
            <a:r>
              <a:rPr b="0" lang="en-US" sz="1250" spc="-1" strike="noStrike">
                <a:solidFill>
                  <a:srgbClr val="1e293b"/>
                </a:solidFill>
                <a:latin typeface="Calibri"/>
                <a:ea typeface="Calibri"/>
              </a:rPr>
              <a:t>Không rule, không nói ý định, không giới hạn diff</a:t>
            </a:r>
            <a:endParaRPr b="0" lang="en-US" sz="1250" spc="-1" strike="noStrike">
              <a:solidFill>
                <a:srgbClr val="000000"/>
              </a:solidFill>
              <a:latin typeface="Arial"/>
            </a:endParaRPr>
          </a:p>
          <a:p>
            <a:pPr marL="343080" indent="-343080" defTabSz="914400">
              <a:lnSpc>
                <a:spcPct val="100000"/>
              </a:lnSpc>
              <a:spcAft>
                <a:spcPts val="499"/>
              </a:spcAft>
              <a:buClr>
                <a:srgbClr val="b91c1c"/>
              </a:buClr>
              <a:buFont typeface="Symbol" charset="2"/>
              <a:buChar char=""/>
            </a:pPr>
            <a:r>
              <a:rPr b="1" lang="en-US" sz="1250" spc="-1" strike="noStrike">
                <a:solidFill>
                  <a:srgbClr val="b91c1c"/>
                </a:solidFill>
                <a:latin typeface="Calibri"/>
                <a:ea typeface="Calibri"/>
              </a:rPr>
              <a:t>→ </a:t>
            </a:r>
            <a:r>
              <a:rPr b="1" lang="en-US" sz="1250" spc="-1" strike="noStrike">
                <a:solidFill>
                  <a:srgbClr val="b91c1c"/>
                </a:solidFill>
                <a:latin typeface="Calibri"/>
                <a:ea typeface="Calibri"/>
              </a:rPr>
              <a:t>Nitpick đặt tên biến…</a:t>
            </a:r>
            <a:endParaRPr b="0" lang="en-US" sz="1250" spc="-1" strike="noStrike">
              <a:solidFill>
                <a:srgbClr val="000000"/>
              </a:solidFill>
              <a:latin typeface="Arial"/>
            </a:endParaRPr>
          </a:p>
          <a:p>
            <a:pPr marL="343080" indent="-343080" defTabSz="914400">
              <a:lnSpc>
                <a:spcPct val="100000"/>
              </a:lnSpc>
              <a:spcAft>
                <a:spcPts val="499"/>
              </a:spcAft>
              <a:buClr>
                <a:srgbClr val="b91c1c"/>
              </a:buClr>
              <a:buFont typeface="Symbol" charset="2"/>
              <a:buChar char=""/>
            </a:pPr>
            <a:r>
              <a:rPr b="1" lang="en-US" sz="1250" spc="-1" strike="noStrike">
                <a:solidFill>
                  <a:srgbClr val="b91c1c"/>
                </a:solidFill>
                <a:latin typeface="Calibri"/>
                <a:ea typeface="Calibri"/>
              </a:rPr>
              <a:t>→ </a:t>
            </a:r>
            <a:r>
              <a:rPr b="1" lang="en-US" sz="1250" spc="-1" strike="noStrike">
                <a:solidFill>
                  <a:srgbClr val="b91c1c"/>
                </a:solidFill>
                <a:latin typeface="Calibri"/>
                <a:ea typeface="Calibri"/>
              </a:rPr>
              <a:t>BỎ LỌT lỗi business nguy hiểm</a:t>
            </a:r>
            <a:endParaRPr b="0" lang="en-US" sz="1250" spc="-1" strike="noStrike">
              <a:solidFill>
                <a:srgbClr val="000000"/>
              </a:solidFill>
              <a:latin typeface="Arial"/>
            </a:endParaRPr>
          </a:p>
        </p:txBody>
      </p:sp>
      <p:sp>
        <p:nvSpPr>
          <p:cNvPr id="183" name="Shape 26"/>
          <p:cNvSpPr/>
          <p:nvPr/>
        </p:nvSpPr>
        <p:spPr>
          <a:xfrm>
            <a:off x="4663440" y="1554480"/>
            <a:ext cx="4022280" cy="2604960"/>
          </a:xfrm>
          <a:prstGeom prst="roundRect">
            <a:avLst>
              <a:gd name="adj" fmla="val 3509"/>
            </a:avLst>
          </a:prstGeom>
          <a:solidFill>
            <a:srgbClr val="ecfdf5"/>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endParaRPr b="0" lang="en-US" sz="1800" spc="-1" strike="noStrike">
              <a:solidFill>
                <a:srgbClr val="000000"/>
              </a:solidFill>
              <a:latin typeface="Arial"/>
            </a:endParaRPr>
          </a:p>
        </p:txBody>
      </p:sp>
      <p:pic>
        <p:nvPicPr>
          <p:cNvPr id="184" name="Image 14" descr="preencoded.png"/>
          <p:cNvPicPr/>
          <p:nvPr/>
        </p:nvPicPr>
        <p:blipFill>
          <a:blip r:embed="rId3"/>
          <a:stretch/>
        </p:blipFill>
        <p:spPr>
          <a:xfrm>
            <a:off x="4892040" y="1783080"/>
            <a:ext cx="456120" cy="456120"/>
          </a:xfrm>
          <a:prstGeom prst="rect">
            <a:avLst/>
          </a:prstGeom>
          <a:ln w="0">
            <a:noFill/>
          </a:ln>
        </p:spPr>
      </p:pic>
      <p:sp>
        <p:nvSpPr>
          <p:cNvPr id="185" name="Text 38"/>
          <p:cNvSpPr/>
          <p:nvPr/>
        </p:nvSpPr>
        <p:spPr>
          <a:xfrm>
            <a:off x="5486400" y="1783080"/>
            <a:ext cx="3016440" cy="45612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600" spc="-1" strike="noStrike">
                <a:solidFill>
                  <a:srgbClr val="0d9488"/>
                </a:solidFill>
                <a:latin typeface="Calibri"/>
                <a:ea typeface="Calibri"/>
              </a:rPr>
              <a:t>AFTER — đúng phương pháp</a:t>
            </a:r>
            <a:endParaRPr b="0" lang="en-US" sz="1600" spc="-1" strike="noStrike">
              <a:solidFill>
                <a:srgbClr val="000000"/>
              </a:solidFill>
              <a:latin typeface="Arial"/>
            </a:endParaRPr>
          </a:p>
        </p:txBody>
      </p:sp>
      <p:sp>
        <p:nvSpPr>
          <p:cNvPr id="186" name="Text 39"/>
          <p:cNvSpPr/>
          <p:nvPr/>
        </p:nvSpPr>
        <p:spPr>
          <a:xfrm>
            <a:off x="4919400" y="2377440"/>
            <a:ext cx="3565080" cy="1644840"/>
          </a:xfrm>
          <a:prstGeom prst="rect">
            <a:avLst/>
          </a:prstGeom>
          <a:noFill/>
          <a:ln w="0">
            <a:noFill/>
          </a:ln>
        </p:spPr>
        <p:style>
          <a:lnRef idx="0"/>
          <a:fillRef idx="0"/>
          <a:effectRef idx="0"/>
          <a:fontRef idx="minor"/>
        </p:style>
        <p:txBody>
          <a:bodyPr lIns="0" rIns="0" tIns="0" bIns="0" anchor="ctr">
            <a:noAutofit/>
          </a:bodyPr>
          <a:p>
            <a:pPr marL="343080" indent="-343080" defTabSz="914400">
              <a:lnSpc>
                <a:spcPct val="100000"/>
              </a:lnSpc>
              <a:spcAft>
                <a:spcPts val="499"/>
              </a:spcAft>
              <a:buClr>
                <a:srgbClr val="1e293b"/>
              </a:buClr>
              <a:buFont typeface="Symbol" charset="2"/>
              <a:buChar char=""/>
            </a:pPr>
            <a:r>
              <a:rPr b="0" lang="en-US" sz="1250" spc="-1" strike="noStrike">
                <a:solidFill>
                  <a:srgbClr val="1e293b"/>
                </a:solidFill>
                <a:latin typeface="Calibri"/>
                <a:ea typeface="Calibri"/>
              </a:rPr>
              <a:t>Scope vào phần muốn review và có đầy đủ các file CLAUDE.md</a:t>
            </a:r>
            <a:endParaRPr b="0" lang="en-US" sz="1250" spc="-1" strike="noStrike">
              <a:solidFill>
                <a:srgbClr val="000000"/>
              </a:solidFill>
              <a:latin typeface="Arial"/>
            </a:endParaRPr>
          </a:p>
          <a:p>
            <a:pPr marL="343080" indent="-343080" defTabSz="914400">
              <a:lnSpc>
                <a:spcPct val="100000"/>
              </a:lnSpc>
              <a:spcAft>
                <a:spcPts val="499"/>
              </a:spcAft>
              <a:buClr>
                <a:srgbClr val="1e293b"/>
              </a:buClr>
              <a:buFont typeface="Symbol" charset="2"/>
              <a:buChar char=""/>
            </a:pPr>
            <a:r>
              <a:rPr b="0" lang="en-US" sz="1250" spc="-1" strike="noStrike">
                <a:solidFill>
                  <a:srgbClr val="1e293b"/>
                </a:solidFill>
                <a:latin typeface="Calibri"/>
                <a:ea typeface="Calibri"/>
              </a:rPr>
              <a:t>Nói rõ ý định PR + thêm persona agent</a:t>
            </a:r>
            <a:endParaRPr b="0" lang="en-US" sz="1250" spc="-1" strike="noStrike">
              <a:solidFill>
                <a:srgbClr val="000000"/>
              </a:solidFill>
              <a:latin typeface="Arial"/>
            </a:endParaRPr>
          </a:p>
          <a:p>
            <a:pPr marL="343080" indent="-343080" defTabSz="914400">
              <a:lnSpc>
                <a:spcPct val="100000"/>
              </a:lnSpc>
              <a:spcAft>
                <a:spcPts val="499"/>
              </a:spcAft>
              <a:buClr>
                <a:srgbClr val="0d9488"/>
              </a:buClr>
              <a:buFont typeface="Symbol" charset="2"/>
              <a:buChar char=""/>
            </a:pPr>
            <a:r>
              <a:rPr b="1" lang="en-US" sz="1250" spc="-1" strike="noStrike">
                <a:solidFill>
                  <a:srgbClr val="0d9488"/>
                </a:solidFill>
                <a:latin typeface="Calibri"/>
                <a:ea typeface="Calibri"/>
              </a:rPr>
              <a:t>→ </a:t>
            </a:r>
            <a:r>
              <a:rPr b="1" lang="en-US" sz="1250" spc="-1" strike="noStrike">
                <a:solidFill>
                  <a:srgbClr val="0d9488"/>
                </a:solidFill>
                <a:latin typeface="Calibri"/>
                <a:ea typeface="Calibri"/>
              </a:rPr>
              <a:t>Bắt đúng lỗi business, trích rule</a:t>
            </a:r>
            <a:endParaRPr b="0" lang="en-US" sz="1250" spc="-1" strike="noStrike">
              <a:solidFill>
                <a:srgbClr val="000000"/>
              </a:solidFill>
              <a:latin typeface="Arial"/>
            </a:endParaRPr>
          </a:p>
          <a:p>
            <a:pPr marL="343080" indent="-343080" defTabSz="914400">
              <a:lnSpc>
                <a:spcPct val="100000"/>
              </a:lnSpc>
              <a:spcAft>
                <a:spcPts val="499"/>
              </a:spcAft>
              <a:buClr>
                <a:srgbClr val="0d9488"/>
              </a:buClr>
              <a:buFont typeface="Symbol" charset="2"/>
              <a:buChar char=""/>
            </a:pPr>
            <a:r>
              <a:rPr b="1" lang="en-US" sz="1250" spc="-1" strike="noStrike">
                <a:solidFill>
                  <a:srgbClr val="0d9488"/>
                </a:solidFill>
                <a:latin typeface="Calibri"/>
                <a:ea typeface="Calibri"/>
              </a:rPr>
              <a:t>→ </a:t>
            </a:r>
            <a:r>
              <a:rPr b="1" lang="en-US" sz="1250" spc="-1" strike="noStrike">
                <a:solidFill>
                  <a:srgbClr val="0d9488"/>
                </a:solidFill>
                <a:latin typeface="Calibri"/>
                <a:ea typeface="Calibri"/>
              </a:rPr>
              <a:t>Bỏ hết nitpick vô nghĩa</a:t>
            </a:r>
            <a:endParaRPr b="0" lang="en-US" sz="125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87" name="Shape 13"/>
          <p:cNvSpPr/>
          <p:nvPr/>
        </p:nvSpPr>
        <p:spPr>
          <a:xfrm>
            <a:off x="0" y="0"/>
            <a:ext cx="9144000" cy="5143680"/>
          </a:xfrm>
          <a:prstGeom prst="roundRect">
            <a:avLst>
              <a:gd name="adj" fmla="val 3509"/>
            </a:avLst>
          </a:prstGeom>
          <a:solidFill>
            <a:srgbClr val="fef2f2"/>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endParaRPr b="0" lang="en-US" sz="1800" spc="-1" strike="noStrike">
              <a:solidFill>
                <a:srgbClr val="000000"/>
              </a:solidFill>
              <a:latin typeface="Arial"/>
            </a:endParaRPr>
          </a:p>
        </p:txBody>
      </p:sp>
      <p:pic>
        <p:nvPicPr>
          <p:cNvPr id="188" name="Image 9" descr="preencoded.png"/>
          <p:cNvPicPr/>
          <p:nvPr/>
        </p:nvPicPr>
        <p:blipFill>
          <a:blip r:embed="rId1"/>
          <a:stretch/>
        </p:blipFill>
        <p:spPr>
          <a:xfrm>
            <a:off x="275400" y="228600"/>
            <a:ext cx="456120" cy="456120"/>
          </a:xfrm>
          <a:prstGeom prst="rect">
            <a:avLst/>
          </a:prstGeom>
          <a:ln w="0">
            <a:noFill/>
          </a:ln>
        </p:spPr>
      </p:pic>
      <p:sp>
        <p:nvSpPr>
          <p:cNvPr id="189" name="Text 32"/>
          <p:cNvSpPr/>
          <p:nvPr/>
        </p:nvSpPr>
        <p:spPr>
          <a:xfrm>
            <a:off x="869760" y="228600"/>
            <a:ext cx="5759640" cy="45612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600" spc="-1" strike="noStrike">
                <a:solidFill>
                  <a:srgbClr val="b91c1c"/>
                </a:solidFill>
                <a:latin typeface="Calibri"/>
                <a:ea typeface="Calibri"/>
              </a:rPr>
              <a:t>BEFORE — cách yêu cầu AI review sai</a:t>
            </a:r>
            <a:endParaRPr b="0" lang="en-US" sz="1600" spc="-1" strike="noStrike">
              <a:solidFill>
                <a:srgbClr val="000000"/>
              </a:solidFill>
              <a:latin typeface="Arial"/>
            </a:endParaRPr>
          </a:p>
        </p:txBody>
      </p:sp>
      <p:pic>
        <p:nvPicPr>
          <p:cNvPr id="190" name="" descr=""/>
          <p:cNvPicPr/>
          <p:nvPr/>
        </p:nvPicPr>
        <p:blipFill>
          <a:blip r:embed="rId2"/>
          <a:stretch/>
        </p:blipFill>
        <p:spPr>
          <a:xfrm>
            <a:off x="0" y="914400"/>
            <a:ext cx="9148680" cy="4229280"/>
          </a:xfrm>
          <a:prstGeom prst="rect">
            <a:avLst/>
          </a:prstGeom>
          <a:ln w="0">
            <a:noFill/>
          </a:ln>
        </p:spPr>
      </p:pic>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91" name="Shape 27"/>
          <p:cNvSpPr/>
          <p:nvPr/>
        </p:nvSpPr>
        <p:spPr>
          <a:xfrm>
            <a:off x="0" y="0"/>
            <a:ext cx="9144000" cy="5143680"/>
          </a:xfrm>
          <a:prstGeom prst="roundRect">
            <a:avLst>
              <a:gd name="adj" fmla="val 3509"/>
            </a:avLst>
          </a:prstGeom>
          <a:solidFill>
            <a:srgbClr val="ecfdf5"/>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endParaRPr b="0" lang="en-US" sz="1800" spc="-1" strike="noStrike">
              <a:solidFill>
                <a:srgbClr val="000000"/>
              </a:solidFill>
              <a:latin typeface="Arial"/>
            </a:endParaRPr>
          </a:p>
        </p:txBody>
      </p:sp>
      <p:pic>
        <p:nvPicPr>
          <p:cNvPr id="192" name="" descr=""/>
          <p:cNvPicPr/>
          <p:nvPr/>
        </p:nvPicPr>
        <p:blipFill>
          <a:blip r:embed="rId1"/>
          <a:srcRect l="-59" t="1786" r="20003" b="10890"/>
          <a:stretch/>
        </p:blipFill>
        <p:spPr>
          <a:xfrm>
            <a:off x="685800" y="457200"/>
            <a:ext cx="7319880" cy="4686480"/>
          </a:xfrm>
          <a:prstGeom prst="rect">
            <a:avLst/>
          </a:prstGeom>
          <a:ln w="0">
            <a:noFill/>
          </a:ln>
        </p:spPr>
      </p:pic>
      <p:pic>
        <p:nvPicPr>
          <p:cNvPr id="193" name="Image 11" descr="preencoded.png"/>
          <p:cNvPicPr/>
          <p:nvPr/>
        </p:nvPicPr>
        <p:blipFill>
          <a:blip r:embed="rId2"/>
          <a:stretch/>
        </p:blipFill>
        <p:spPr>
          <a:xfrm>
            <a:off x="228600" y="1080"/>
            <a:ext cx="456120" cy="456120"/>
          </a:xfrm>
          <a:prstGeom prst="rect">
            <a:avLst/>
          </a:prstGeom>
          <a:ln w="0">
            <a:noFill/>
          </a:ln>
        </p:spPr>
      </p:pic>
      <p:sp>
        <p:nvSpPr>
          <p:cNvPr id="194" name="Text 34"/>
          <p:cNvSpPr/>
          <p:nvPr/>
        </p:nvSpPr>
        <p:spPr>
          <a:xfrm>
            <a:off x="822960" y="1080"/>
            <a:ext cx="5349240" cy="45612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600" spc="-1" strike="noStrike">
                <a:solidFill>
                  <a:srgbClr val="0d9488"/>
                </a:solidFill>
                <a:latin typeface="Calibri"/>
                <a:ea typeface="Calibri"/>
              </a:rPr>
              <a:t>AFTER — Đưa context cho AI đúng phương pháp</a:t>
            </a:r>
            <a:endParaRPr b="0" lang="en-US" sz="16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f172a"/>
        </a:solidFill>
      </p:bgPr>
    </p:bg>
    <p:spTree>
      <p:nvGrpSpPr>
        <p:cNvPr id="1" name=""/>
        <p:cNvGrpSpPr/>
        <p:nvPr/>
      </p:nvGrpSpPr>
      <p:grpSpPr>
        <a:xfrm>
          <a:off x="0" y="0"/>
          <a:ext cx="0" cy="0"/>
          <a:chOff x="0" y="0"/>
          <a:chExt cx="0" cy="0"/>
        </a:xfrm>
      </p:grpSpPr>
      <p:sp>
        <p:nvSpPr>
          <p:cNvPr id="195" name="Text 0"/>
          <p:cNvSpPr/>
          <p:nvPr/>
        </p:nvSpPr>
        <p:spPr>
          <a:xfrm>
            <a:off x="548640" y="502920"/>
            <a:ext cx="8228520" cy="639000"/>
          </a:xfrm>
          <a:prstGeom prst="rect">
            <a:avLst/>
          </a:prstGeom>
          <a:noFill/>
          <a:ln w="0">
            <a:noFill/>
          </a:ln>
        </p:spPr>
        <p:style>
          <a:lnRef idx="0"/>
          <a:fillRef idx="0"/>
          <a:effectRef idx="0"/>
          <a:fontRef idx="minor"/>
        </p:style>
        <p:txBody>
          <a:bodyPr lIns="90000" rIns="90000" tIns="45000" bIns="45000" anchor="ctr">
            <a:noAutofit/>
          </a:bodyPr>
          <a:p>
            <a:pPr defTabSz="914400">
              <a:lnSpc>
                <a:spcPct val="100000"/>
              </a:lnSpc>
              <a:tabLst>
                <a:tab algn="l" pos="0"/>
              </a:tabLst>
            </a:pPr>
            <a:r>
              <a:rPr b="1" lang="en-US" sz="3000" spc="-1" strike="noStrike">
                <a:solidFill>
                  <a:srgbClr val="ffffff"/>
                </a:solidFill>
                <a:latin typeface="Calibri"/>
                <a:ea typeface="Calibri"/>
              </a:rPr>
              <a:t>Tóm lại</a:t>
            </a:r>
            <a:endParaRPr b="0" lang="en-US" sz="3000" spc="-1" strike="noStrike">
              <a:solidFill>
                <a:srgbClr val="ffffff"/>
              </a:solidFill>
              <a:latin typeface="Arial"/>
            </a:endParaRPr>
          </a:p>
        </p:txBody>
      </p:sp>
      <p:sp>
        <p:nvSpPr>
          <p:cNvPr id="196" name="Shape 1"/>
          <p:cNvSpPr/>
          <p:nvPr/>
        </p:nvSpPr>
        <p:spPr>
          <a:xfrm>
            <a:off x="640080" y="1417320"/>
            <a:ext cx="547560" cy="547560"/>
          </a:xfrm>
          <a:prstGeom prst="ellipse">
            <a:avLst/>
          </a:prstGeom>
          <a:solidFill>
            <a:srgbClr val="0d9488"/>
          </a:solidFill>
          <a:ln w="0">
            <a:noFill/>
          </a:ln>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sp>
        <p:nvSpPr>
          <p:cNvPr id="197" name="Text 2"/>
          <p:cNvSpPr/>
          <p:nvPr/>
        </p:nvSpPr>
        <p:spPr>
          <a:xfrm>
            <a:off x="640080" y="1417320"/>
            <a:ext cx="547560" cy="54756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2000" spc="-1" strike="noStrike">
                <a:solidFill>
                  <a:srgbClr val="ffffff"/>
                </a:solidFill>
                <a:latin typeface="Calibri"/>
                <a:ea typeface="Calibri"/>
              </a:rPr>
              <a:t>1</a:t>
            </a:r>
            <a:endParaRPr b="0" lang="en-US" sz="2000" spc="-1" strike="noStrike">
              <a:solidFill>
                <a:srgbClr val="ffffff"/>
              </a:solidFill>
              <a:latin typeface="Arial"/>
            </a:endParaRPr>
          </a:p>
        </p:txBody>
      </p:sp>
      <p:sp>
        <p:nvSpPr>
          <p:cNvPr id="198" name="Text 3"/>
          <p:cNvSpPr/>
          <p:nvPr/>
        </p:nvSpPr>
        <p:spPr>
          <a:xfrm>
            <a:off x="1371600" y="1417320"/>
            <a:ext cx="7222680" cy="5475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600" spc="-1" strike="noStrike">
                <a:solidFill>
                  <a:srgbClr val="ffffff"/>
                </a:solidFill>
                <a:latin typeface="Calibri"/>
                <a:ea typeface="Calibri"/>
              </a:rPr>
              <a:t>Gate trước khi tạo PR   </a:t>
            </a:r>
            <a:r>
              <a:rPr b="0" lang="en-US" sz="1600" spc="-1" strike="noStrike">
                <a:solidFill>
                  <a:srgbClr val="cbd5e1"/>
                </a:solidFill>
                <a:latin typeface="Calibri"/>
                <a:ea typeface="Calibri"/>
              </a:rPr>
              <a:t>— Dùng AI Review TRƯỚC khi tạo PR</a:t>
            </a:r>
            <a:endParaRPr b="0" lang="en-US" sz="1600" spc="-1" strike="noStrike">
              <a:solidFill>
                <a:srgbClr val="ffffff"/>
              </a:solidFill>
              <a:latin typeface="Arial"/>
            </a:endParaRPr>
          </a:p>
        </p:txBody>
      </p:sp>
      <p:sp>
        <p:nvSpPr>
          <p:cNvPr id="199" name="Shape 4"/>
          <p:cNvSpPr/>
          <p:nvPr/>
        </p:nvSpPr>
        <p:spPr>
          <a:xfrm>
            <a:off x="640080" y="2258640"/>
            <a:ext cx="547560" cy="547560"/>
          </a:xfrm>
          <a:prstGeom prst="ellipse">
            <a:avLst/>
          </a:prstGeom>
          <a:solidFill>
            <a:srgbClr val="0d9488"/>
          </a:solidFill>
          <a:ln w="0">
            <a:noFill/>
          </a:ln>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sp>
        <p:nvSpPr>
          <p:cNvPr id="200" name="Text 5"/>
          <p:cNvSpPr/>
          <p:nvPr/>
        </p:nvSpPr>
        <p:spPr>
          <a:xfrm>
            <a:off x="640080" y="2258640"/>
            <a:ext cx="547560" cy="54756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2000" spc="-1" strike="noStrike">
                <a:solidFill>
                  <a:srgbClr val="ffffff"/>
                </a:solidFill>
                <a:latin typeface="Calibri"/>
                <a:ea typeface="Calibri"/>
              </a:rPr>
              <a:t>2</a:t>
            </a:r>
            <a:endParaRPr b="0" lang="en-US" sz="2000" spc="-1" strike="noStrike">
              <a:solidFill>
                <a:srgbClr val="ffffff"/>
              </a:solidFill>
              <a:latin typeface="Arial"/>
            </a:endParaRPr>
          </a:p>
        </p:txBody>
      </p:sp>
      <p:sp>
        <p:nvSpPr>
          <p:cNvPr id="201" name="Text 6"/>
          <p:cNvSpPr/>
          <p:nvPr/>
        </p:nvSpPr>
        <p:spPr>
          <a:xfrm>
            <a:off x="1371600" y="2258640"/>
            <a:ext cx="7222680" cy="5475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600" spc="-1" strike="noStrike">
                <a:solidFill>
                  <a:srgbClr val="ffffff"/>
                </a:solidFill>
                <a:latin typeface="Calibri"/>
                <a:ea typeface="Calibri"/>
              </a:rPr>
              <a:t>File rules tốt   </a:t>
            </a:r>
            <a:r>
              <a:rPr b="0" lang="en-US" sz="1600" spc="-1" strike="noStrike">
                <a:solidFill>
                  <a:srgbClr val="cbd5e1"/>
                </a:solidFill>
                <a:latin typeface="Calibri"/>
                <a:ea typeface="Calibri"/>
              </a:rPr>
              <a:t>— Bộ quy ước, thông tin ngắn, đúng scope, có business logic</a:t>
            </a:r>
            <a:endParaRPr b="0" lang="en-US" sz="1600" spc="-1" strike="noStrike">
              <a:solidFill>
                <a:srgbClr val="ffffff"/>
              </a:solidFill>
              <a:latin typeface="Arial"/>
            </a:endParaRPr>
          </a:p>
        </p:txBody>
      </p:sp>
      <p:sp>
        <p:nvSpPr>
          <p:cNvPr id="202" name="Shape 7"/>
          <p:cNvSpPr/>
          <p:nvPr/>
        </p:nvSpPr>
        <p:spPr>
          <a:xfrm>
            <a:off x="640080" y="3099960"/>
            <a:ext cx="547560" cy="547560"/>
          </a:xfrm>
          <a:prstGeom prst="ellipse">
            <a:avLst/>
          </a:prstGeom>
          <a:solidFill>
            <a:srgbClr val="0d9488"/>
          </a:solidFill>
          <a:ln w="0">
            <a:noFill/>
          </a:ln>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sp>
        <p:nvSpPr>
          <p:cNvPr id="203" name="Text 8"/>
          <p:cNvSpPr/>
          <p:nvPr/>
        </p:nvSpPr>
        <p:spPr>
          <a:xfrm>
            <a:off x="640080" y="3099960"/>
            <a:ext cx="547560" cy="54756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2000" spc="-1" strike="noStrike">
                <a:solidFill>
                  <a:srgbClr val="ffffff"/>
                </a:solidFill>
                <a:latin typeface="Calibri"/>
                <a:ea typeface="Calibri"/>
              </a:rPr>
              <a:t>3</a:t>
            </a:r>
            <a:endParaRPr b="0" lang="en-US" sz="2000" spc="-1" strike="noStrike">
              <a:solidFill>
                <a:srgbClr val="ffffff"/>
              </a:solidFill>
              <a:latin typeface="Arial"/>
            </a:endParaRPr>
          </a:p>
        </p:txBody>
      </p:sp>
      <p:sp>
        <p:nvSpPr>
          <p:cNvPr id="204" name="Text 9"/>
          <p:cNvSpPr/>
          <p:nvPr/>
        </p:nvSpPr>
        <p:spPr>
          <a:xfrm>
            <a:off x="1371600" y="3099960"/>
            <a:ext cx="7222680" cy="5475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600" spc="-1" strike="noStrike">
                <a:solidFill>
                  <a:srgbClr val="ffffff"/>
                </a:solidFill>
                <a:latin typeface="Calibri"/>
                <a:ea typeface="Calibri"/>
              </a:rPr>
              <a:t>Ép AI review đúng   </a:t>
            </a:r>
            <a:r>
              <a:rPr b="0" lang="en-US" sz="1600" spc="-1" strike="noStrike">
                <a:solidFill>
                  <a:srgbClr val="cbd5e1"/>
                </a:solidFill>
                <a:latin typeface="Calibri"/>
                <a:ea typeface="Calibri"/>
              </a:rPr>
              <a:t>— 5 nguyên tắc + dùng nhiều persona agent</a:t>
            </a:r>
            <a:endParaRPr b="0" lang="en-US" sz="1600" spc="-1" strike="noStrike">
              <a:solidFill>
                <a:srgbClr val="ffffff"/>
              </a:solidFill>
              <a:latin typeface="Arial"/>
            </a:endParaRPr>
          </a:p>
        </p:txBody>
      </p:sp>
      <p:sp>
        <p:nvSpPr>
          <p:cNvPr id="205" name="Text 10"/>
          <p:cNvSpPr/>
          <p:nvPr/>
        </p:nvSpPr>
        <p:spPr>
          <a:xfrm>
            <a:off x="548640" y="4069080"/>
            <a:ext cx="8045640" cy="547560"/>
          </a:xfrm>
          <a:prstGeom prst="rect">
            <a:avLst/>
          </a:prstGeom>
          <a:noFill/>
          <a:ln w="0">
            <a:noFill/>
          </a:ln>
        </p:spPr>
        <p:style>
          <a:lnRef idx="0"/>
          <a:fillRef idx="0"/>
          <a:effectRef idx="0"/>
          <a:fontRef idx="minor"/>
        </p:style>
        <p:txBody>
          <a:bodyPr lIns="90000" rIns="90000" tIns="45000" bIns="45000" anchor="ctr">
            <a:noAutofit/>
          </a:bodyPr>
          <a:p>
            <a:pPr defTabSz="914400">
              <a:lnSpc>
                <a:spcPct val="100000"/>
              </a:lnSpc>
              <a:tabLst>
                <a:tab algn="l" pos="0"/>
              </a:tabLst>
            </a:pPr>
            <a:r>
              <a:rPr b="1" i="1" lang="en-US" sz="2000" spc="-1" strike="noStrike">
                <a:solidFill>
                  <a:srgbClr val="5eead4"/>
                </a:solidFill>
                <a:latin typeface="Calibri"/>
                <a:ea typeface="Calibri"/>
              </a:rPr>
              <a:t>“</a:t>
            </a:r>
            <a:r>
              <a:rPr b="1" i="1" lang="en-US" sz="2000" spc="-1" strike="noStrike">
                <a:solidFill>
                  <a:srgbClr val="5eead4"/>
                </a:solidFill>
                <a:latin typeface="Calibri"/>
                <a:ea typeface="Calibri"/>
              </a:rPr>
              <a:t>Cùng một model, khác ở cách đưa AI context để xử lý vấn đề.”</a:t>
            </a:r>
            <a:endParaRPr b="0" lang="en-US" sz="2000" spc="-1" strike="noStrike">
              <a:solidFill>
                <a:srgbClr val="ffffff"/>
              </a:solidFill>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5" name="Shape 0"/>
          <p:cNvSpPr/>
          <p:nvPr/>
        </p:nvSpPr>
        <p:spPr>
          <a:xfrm>
            <a:off x="457200" y="384120"/>
            <a:ext cx="657360" cy="65736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16" name="Image 0" descr="preencoded.png"/>
          <p:cNvPicPr/>
          <p:nvPr/>
        </p:nvPicPr>
        <p:blipFill>
          <a:blip r:embed="rId1"/>
          <a:stretch/>
        </p:blipFill>
        <p:spPr>
          <a:xfrm>
            <a:off x="608760" y="535320"/>
            <a:ext cx="354600" cy="354600"/>
          </a:xfrm>
          <a:prstGeom prst="rect">
            <a:avLst/>
          </a:prstGeom>
          <a:ln w="0">
            <a:noFill/>
          </a:ln>
        </p:spPr>
      </p:pic>
      <p:sp>
        <p:nvSpPr>
          <p:cNvPr id="17" name="Text 1"/>
          <p:cNvSpPr/>
          <p:nvPr/>
        </p:nvSpPr>
        <p:spPr>
          <a:xfrm>
            <a:off x="1298520" y="384120"/>
            <a:ext cx="7405560" cy="6573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2400" spc="-1" strike="noStrike">
                <a:solidFill>
                  <a:srgbClr val="1e293b"/>
                </a:solidFill>
                <a:latin typeface="Calibri"/>
                <a:ea typeface="Calibri"/>
              </a:rPr>
              <a:t>Vấn đề: Dùng AI review nhưng vẫn sai và lỗi vặt</a:t>
            </a:r>
            <a:endParaRPr b="0" lang="en-US" sz="2400" spc="-1" strike="noStrike">
              <a:solidFill>
                <a:srgbClr val="000000"/>
              </a:solidFill>
              <a:latin typeface="Arial"/>
            </a:endParaRPr>
          </a:p>
        </p:txBody>
      </p:sp>
      <p:sp>
        <p:nvSpPr>
          <p:cNvPr id="18" name="Text 2"/>
          <p:cNvSpPr/>
          <p:nvPr/>
        </p:nvSpPr>
        <p:spPr>
          <a:xfrm>
            <a:off x="457200" y="1078920"/>
            <a:ext cx="8228520" cy="3646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0" lang="en-US" sz="1400" spc="-1" strike="noStrike">
                <a:solidFill>
                  <a:srgbClr val="64748b"/>
                </a:solidFill>
                <a:latin typeface="Calibri"/>
                <a:ea typeface="Calibri"/>
              </a:rPr>
              <a:t>Dùng AI hỗ trợ code lâu nay, nhưng kết quả thường lệch:</a:t>
            </a:r>
            <a:endParaRPr b="0" lang="en-US" sz="1400" spc="-1" strike="noStrike">
              <a:solidFill>
                <a:srgbClr val="000000"/>
              </a:solidFill>
              <a:latin typeface="Arial"/>
            </a:endParaRPr>
          </a:p>
        </p:txBody>
      </p:sp>
      <p:sp>
        <p:nvSpPr>
          <p:cNvPr id="19" name="Shape 3"/>
          <p:cNvSpPr/>
          <p:nvPr/>
        </p:nvSpPr>
        <p:spPr>
          <a:xfrm>
            <a:off x="457200" y="1554480"/>
            <a:ext cx="4068000" cy="1324800"/>
          </a:xfrm>
          <a:prstGeom prst="roundRect">
            <a:avLst>
              <a:gd name="adj" fmla="val 5517"/>
            </a:avLst>
          </a:prstGeom>
          <a:solidFill>
            <a:srgbClr val="fef2f2"/>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20" name="Shape 4"/>
          <p:cNvSpPr/>
          <p:nvPr/>
        </p:nvSpPr>
        <p:spPr>
          <a:xfrm>
            <a:off x="713160" y="1938600"/>
            <a:ext cx="547560" cy="547560"/>
          </a:xfrm>
          <a:prstGeom prst="ellipse">
            <a:avLst/>
          </a:prstGeom>
          <a:solidFill>
            <a:srgbClr val="ffffff"/>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pic>
        <p:nvPicPr>
          <p:cNvPr id="21" name="Image 1" descr="preencoded.png"/>
          <p:cNvPicPr/>
          <p:nvPr/>
        </p:nvPicPr>
        <p:blipFill>
          <a:blip r:embed="rId2"/>
          <a:stretch/>
        </p:blipFill>
        <p:spPr>
          <a:xfrm>
            <a:off x="839520" y="2064600"/>
            <a:ext cx="295200" cy="295200"/>
          </a:xfrm>
          <a:prstGeom prst="rect">
            <a:avLst/>
          </a:prstGeom>
          <a:ln w="0">
            <a:noFill/>
          </a:ln>
        </p:spPr>
      </p:pic>
      <p:sp>
        <p:nvSpPr>
          <p:cNvPr id="22" name="Text 5"/>
          <p:cNvSpPr/>
          <p:nvPr/>
        </p:nvSpPr>
        <p:spPr>
          <a:xfrm>
            <a:off x="1417320" y="1737360"/>
            <a:ext cx="2925000" cy="3646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600" spc="-1" strike="noStrike">
                <a:solidFill>
                  <a:srgbClr val="b91c1c"/>
                </a:solidFill>
                <a:latin typeface="Calibri"/>
                <a:ea typeface="Calibri"/>
              </a:rPr>
              <a:t>Code sai yêu cầu</a:t>
            </a:r>
            <a:endParaRPr b="0" lang="en-US" sz="1600" spc="-1" strike="noStrike">
              <a:solidFill>
                <a:srgbClr val="000000"/>
              </a:solidFill>
              <a:latin typeface="Arial"/>
            </a:endParaRPr>
          </a:p>
        </p:txBody>
      </p:sp>
      <p:sp>
        <p:nvSpPr>
          <p:cNvPr id="23" name="Text 6"/>
          <p:cNvSpPr/>
          <p:nvPr/>
        </p:nvSpPr>
        <p:spPr>
          <a:xfrm>
            <a:off x="1417320" y="2121480"/>
            <a:ext cx="2970720" cy="63900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0" lang="en-US" sz="1250" spc="-1" strike="noStrike">
                <a:solidFill>
                  <a:srgbClr val="1e293b"/>
                </a:solidFill>
                <a:latin typeface="Calibri"/>
                <a:ea typeface="Calibri"/>
              </a:rPr>
              <a:t>Tự suy diễn phần thiếu</a:t>
            </a:r>
            <a:endParaRPr b="0" lang="en-US" sz="1250" spc="-1" strike="noStrike">
              <a:solidFill>
                <a:srgbClr val="000000"/>
              </a:solidFill>
              <a:latin typeface="Arial"/>
            </a:endParaRPr>
          </a:p>
          <a:p>
            <a:pPr defTabSz="914400">
              <a:lnSpc>
                <a:spcPct val="100000"/>
              </a:lnSpc>
              <a:tabLst>
                <a:tab algn="l" pos="0"/>
              </a:tabLst>
            </a:pPr>
            <a:r>
              <a:rPr b="0" lang="en-US" sz="1250" spc="-1" strike="noStrike">
                <a:solidFill>
                  <a:srgbClr val="1e293b"/>
                </a:solidFill>
                <a:latin typeface="Calibri"/>
                <a:ea typeface="Calibri"/>
              </a:rPr>
              <a:t>Làm lệch mục tiêu ban đầu</a:t>
            </a:r>
            <a:endParaRPr b="0" lang="en-US" sz="1250" spc="-1" strike="noStrike">
              <a:solidFill>
                <a:srgbClr val="000000"/>
              </a:solidFill>
              <a:latin typeface="Arial"/>
            </a:endParaRPr>
          </a:p>
        </p:txBody>
      </p:sp>
      <p:sp>
        <p:nvSpPr>
          <p:cNvPr id="24" name="Shape 7"/>
          <p:cNvSpPr/>
          <p:nvPr/>
        </p:nvSpPr>
        <p:spPr>
          <a:xfrm>
            <a:off x="4617720" y="1554480"/>
            <a:ext cx="4068000" cy="1324800"/>
          </a:xfrm>
          <a:prstGeom prst="roundRect">
            <a:avLst>
              <a:gd name="adj" fmla="val 5517"/>
            </a:avLst>
          </a:prstGeom>
          <a:solidFill>
            <a:srgbClr val="fef2f2"/>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25" name="Shape 8"/>
          <p:cNvSpPr/>
          <p:nvPr/>
        </p:nvSpPr>
        <p:spPr>
          <a:xfrm>
            <a:off x="4873680" y="1938600"/>
            <a:ext cx="547560" cy="547560"/>
          </a:xfrm>
          <a:prstGeom prst="ellipse">
            <a:avLst/>
          </a:prstGeom>
          <a:solidFill>
            <a:srgbClr val="ffffff"/>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pic>
        <p:nvPicPr>
          <p:cNvPr id="26" name="Image 2" descr="preencoded.png"/>
          <p:cNvPicPr/>
          <p:nvPr/>
        </p:nvPicPr>
        <p:blipFill>
          <a:blip r:embed="rId3"/>
          <a:stretch/>
        </p:blipFill>
        <p:spPr>
          <a:xfrm>
            <a:off x="5000040" y="2064600"/>
            <a:ext cx="295200" cy="295200"/>
          </a:xfrm>
          <a:prstGeom prst="rect">
            <a:avLst/>
          </a:prstGeom>
          <a:ln w="0">
            <a:noFill/>
          </a:ln>
        </p:spPr>
      </p:pic>
      <p:sp>
        <p:nvSpPr>
          <p:cNvPr id="27" name="Text 9"/>
          <p:cNvSpPr/>
          <p:nvPr/>
        </p:nvSpPr>
        <p:spPr>
          <a:xfrm>
            <a:off x="5577840" y="1737360"/>
            <a:ext cx="2925000" cy="3646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600" spc="-1" strike="noStrike">
                <a:solidFill>
                  <a:srgbClr val="b91c1c"/>
                </a:solidFill>
                <a:latin typeface="Calibri"/>
                <a:ea typeface="Calibri"/>
              </a:rPr>
              <a:t>Viết lại hàm đã có</a:t>
            </a:r>
            <a:endParaRPr b="0" lang="en-US" sz="1600" spc="-1" strike="noStrike">
              <a:solidFill>
                <a:srgbClr val="000000"/>
              </a:solidFill>
              <a:latin typeface="Arial"/>
            </a:endParaRPr>
          </a:p>
        </p:txBody>
      </p:sp>
      <p:sp>
        <p:nvSpPr>
          <p:cNvPr id="28" name="Text 10"/>
          <p:cNvSpPr/>
          <p:nvPr/>
        </p:nvSpPr>
        <p:spPr>
          <a:xfrm>
            <a:off x="5577840" y="2121480"/>
            <a:ext cx="2970720" cy="63900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0" lang="en-US" sz="1250" spc="-1" strike="noStrike">
                <a:solidFill>
                  <a:srgbClr val="1e293b"/>
                </a:solidFill>
                <a:latin typeface="Calibri"/>
                <a:ea typeface="Calibri"/>
              </a:rPr>
              <a:t>Đẻ hàm mới trùng chức năng với hàm đã có</a:t>
            </a:r>
            <a:endParaRPr b="0" lang="en-US" sz="1250" spc="-1" strike="noStrike">
              <a:solidFill>
                <a:srgbClr val="000000"/>
              </a:solidFill>
              <a:latin typeface="Arial"/>
            </a:endParaRPr>
          </a:p>
        </p:txBody>
      </p:sp>
      <p:sp>
        <p:nvSpPr>
          <p:cNvPr id="29" name="Shape 11"/>
          <p:cNvSpPr/>
          <p:nvPr/>
        </p:nvSpPr>
        <p:spPr>
          <a:xfrm>
            <a:off x="457200" y="3035880"/>
            <a:ext cx="4068000" cy="1324800"/>
          </a:xfrm>
          <a:prstGeom prst="roundRect">
            <a:avLst>
              <a:gd name="adj" fmla="val 5517"/>
            </a:avLst>
          </a:prstGeom>
          <a:solidFill>
            <a:srgbClr val="fef2f2"/>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30" name="Shape 12"/>
          <p:cNvSpPr/>
          <p:nvPr/>
        </p:nvSpPr>
        <p:spPr>
          <a:xfrm>
            <a:off x="713160" y="3420000"/>
            <a:ext cx="547560" cy="547560"/>
          </a:xfrm>
          <a:prstGeom prst="ellipse">
            <a:avLst/>
          </a:prstGeom>
          <a:solidFill>
            <a:srgbClr val="ffffff"/>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pic>
        <p:nvPicPr>
          <p:cNvPr id="31" name="Image 3" descr="preencoded.png"/>
          <p:cNvPicPr/>
          <p:nvPr/>
        </p:nvPicPr>
        <p:blipFill>
          <a:blip r:embed="rId4"/>
          <a:stretch/>
        </p:blipFill>
        <p:spPr>
          <a:xfrm>
            <a:off x="839520" y="3546000"/>
            <a:ext cx="295200" cy="295200"/>
          </a:xfrm>
          <a:prstGeom prst="rect">
            <a:avLst/>
          </a:prstGeom>
          <a:ln w="0">
            <a:noFill/>
          </a:ln>
        </p:spPr>
      </p:pic>
      <p:sp>
        <p:nvSpPr>
          <p:cNvPr id="32" name="Text 13"/>
          <p:cNvSpPr/>
          <p:nvPr/>
        </p:nvSpPr>
        <p:spPr>
          <a:xfrm>
            <a:off x="1417320" y="3218760"/>
            <a:ext cx="2925000" cy="3646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600" spc="-1" strike="noStrike">
                <a:solidFill>
                  <a:srgbClr val="b91c1c"/>
                </a:solidFill>
                <a:latin typeface="Calibri"/>
                <a:ea typeface="Calibri"/>
              </a:rPr>
              <a:t>Báo lỗi rác</a:t>
            </a:r>
            <a:endParaRPr b="0" lang="en-US" sz="1600" spc="-1" strike="noStrike">
              <a:solidFill>
                <a:srgbClr val="000000"/>
              </a:solidFill>
              <a:latin typeface="Arial"/>
            </a:endParaRPr>
          </a:p>
        </p:txBody>
      </p:sp>
      <p:sp>
        <p:nvSpPr>
          <p:cNvPr id="33" name="Text 14"/>
          <p:cNvSpPr/>
          <p:nvPr/>
        </p:nvSpPr>
        <p:spPr>
          <a:xfrm>
            <a:off x="1417320" y="3602880"/>
            <a:ext cx="2970720" cy="63900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0" lang="en-US" sz="1250" spc="-1" strike="noStrike">
                <a:solidFill>
                  <a:srgbClr val="1e293b"/>
                </a:solidFill>
                <a:latin typeface="Calibri"/>
                <a:ea typeface="Calibri"/>
              </a:rPr>
              <a:t>Sai business logic</a:t>
            </a:r>
            <a:endParaRPr b="0" lang="en-US" sz="1250" spc="-1" strike="noStrike">
              <a:solidFill>
                <a:srgbClr val="000000"/>
              </a:solidFill>
              <a:latin typeface="Arial"/>
            </a:endParaRPr>
          </a:p>
          <a:p>
            <a:pPr defTabSz="914400">
              <a:lnSpc>
                <a:spcPct val="100000"/>
              </a:lnSpc>
              <a:tabLst>
                <a:tab algn="l" pos="0"/>
              </a:tabLst>
            </a:pPr>
            <a:r>
              <a:rPr b="0" lang="en-US" sz="1250" spc="-1" strike="noStrike">
                <a:solidFill>
                  <a:srgbClr val="1e293b"/>
                </a:solidFill>
                <a:latin typeface="Calibri"/>
                <a:ea typeface="Calibri"/>
              </a:rPr>
              <a:t>Báo các lỗi không liên quan</a:t>
            </a:r>
            <a:endParaRPr b="0" lang="en-US" sz="1250" spc="-1" strike="noStrike">
              <a:solidFill>
                <a:srgbClr val="000000"/>
              </a:solidFill>
              <a:latin typeface="Arial"/>
            </a:endParaRPr>
          </a:p>
        </p:txBody>
      </p:sp>
      <p:sp>
        <p:nvSpPr>
          <p:cNvPr id="34" name="Shape 15"/>
          <p:cNvSpPr/>
          <p:nvPr/>
        </p:nvSpPr>
        <p:spPr>
          <a:xfrm>
            <a:off x="4617720" y="3035880"/>
            <a:ext cx="4068000" cy="1324800"/>
          </a:xfrm>
          <a:prstGeom prst="roundRect">
            <a:avLst>
              <a:gd name="adj" fmla="val 5517"/>
            </a:avLst>
          </a:prstGeom>
          <a:solidFill>
            <a:srgbClr val="fef2f2"/>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35" name="Shape 16"/>
          <p:cNvSpPr/>
          <p:nvPr/>
        </p:nvSpPr>
        <p:spPr>
          <a:xfrm>
            <a:off x="4873680" y="3420000"/>
            <a:ext cx="547560" cy="547560"/>
          </a:xfrm>
          <a:prstGeom prst="ellipse">
            <a:avLst/>
          </a:prstGeom>
          <a:solidFill>
            <a:srgbClr val="ffffff"/>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pic>
        <p:nvPicPr>
          <p:cNvPr id="36" name="Image 4" descr="preencoded.png"/>
          <p:cNvPicPr/>
          <p:nvPr/>
        </p:nvPicPr>
        <p:blipFill>
          <a:blip r:embed="rId5"/>
          <a:stretch/>
        </p:blipFill>
        <p:spPr>
          <a:xfrm>
            <a:off x="5000040" y="3546000"/>
            <a:ext cx="295200" cy="295200"/>
          </a:xfrm>
          <a:prstGeom prst="rect">
            <a:avLst/>
          </a:prstGeom>
          <a:ln w="0">
            <a:noFill/>
          </a:ln>
        </p:spPr>
      </p:pic>
      <p:sp>
        <p:nvSpPr>
          <p:cNvPr id="37" name="Text 17"/>
          <p:cNvSpPr/>
          <p:nvPr/>
        </p:nvSpPr>
        <p:spPr>
          <a:xfrm>
            <a:off x="5577840" y="3218760"/>
            <a:ext cx="2925000" cy="3646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600" spc="-1" strike="noStrike">
                <a:solidFill>
                  <a:srgbClr val="b91c1c"/>
                </a:solidFill>
                <a:latin typeface="Calibri"/>
                <a:ea typeface="Calibri"/>
              </a:rPr>
              <a:t>Không hỏi trước khi code</a:t>
            </a:r>
            <a:endParaRPr b="0" lang="en-US" sz="1600" spc="-1" strike="noStrike">
              <a:solidFill>
                <a:srgbClr val="000000"/>
              </a:solidFill>
              <a:latin typeface="Arial"/>
            </a:endParaRPr>
          </a:p>
        </p:txBody>
      </p:sp>
      <p:sp>
        <p:nvSpPr>
          <p:cNvPr id="38" name="Text 18"/>
          <p:cNvSpPr/>
          <p:nvPr/>
        </p:nvSpPr>
        <p:spPr>
          <a:xfrm>
            <a:off x="5577840" y="3602880"/>
            <a:ext cx="2970720" cy="63900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0" lang="en-US" sz="1250" spc="-1" strike="noStrike">
                <a:solidFill>
                  <a:srgbClr val="1e293b"/>
                </a:solidFill>
                <a:latin typeface="Calibri"/>
                <a:ea typeface="Calibri"/>
              </a:rPr>
              <a:t>Lao vào làm ngay, không xác nhận ý định của người dùng</a:t>
            </a:r>
            <a:endParaRPr b="0" lang="en-US" sz="125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f172a"/>
        </a:solidFill>
      </p:bgPr>
    </p:bg>
    <p:spTree>
      <p:nvGrpSpPr>
        <p:cNvPr id="1" name=""/>
        <p:cNvGrpSpPr/>
        <p:nvPr/>
      </p:nvGrpSpPr>
      <p:grpSpPr>
        <a:xfrm>
          <a:off x="0" y="0"/>
          <a:ext cx="0" cy="0"/>
          <a:chOff x="0" y="0"/>
          <a:chExt cx="0" cy="0"/>
        </a:xfrm>
      </p:grpSpPr>
      <p:sp>
        <p:nvSpPr>
          <p:cNvPr id="39" name="Shape 0"/>
          <p:cNvSpPr/>
          <p:nvPr/>
        </p:nvSpPr>
        <p:spPr>
          <a:xfrm>
            <a:off x="228600" y="685800"/>
            <a:ext cx="821880" cy="82188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40" name="Image 0" descr="preencoded.png"/>
          <p:cNvPicPr/>
          <p:nvPr/>
        </p:nvPicPr>
        <p:blipFill>
          <a:blip r:embed="rId1"/>
          <a:stretch/>
        </p:blipFill>
        <p:spPr>
          <a:xfrm>
            <a:off x="417960" y="875160"/>
            <a:ext cx="443160" cy="443160"/>
          </a:xfrm>
          <a:prstGeom prst="rect">
            <a:avLst/>
          </a:prstGeom>
          <a:ln w="0">
            <a:noFill/>
          </a:ln>
        </p:spPr>
      </p:pic>
      <p:sp>
        <p:nvSpPr>
          <p:cNvPr id="41" name="Text 1"/>
          <p:cNvSpPr/>
          <p:nvPr/>
        </p:nvSpPr>
        <p:spPr>
          <a:xfrm>
            <a:off x="548640" y="1828800"/>
            <a:ext cx="8045640" cy="821880"/>
          </a:xfrm>
          <a:prstGeom prst="rect">
            <a:avLst/>
          </a:prstGeom>
          <a:noFill/>
          <a:ln w="0">
            <a:noFill/>
          </a:ln>
        </p:spPr>
        <p:style>
          <a:lnRef idx="0"/>
          <a:fillRef idx="0"/>
          <a:effectRef idx="0"/>
          <a:fontRef idx="minor"/>
        </p:style>
        <p:txBody>
          <a:bodyPr lIns="90000" rIns="90000" tIns="45000" bIns="45000" anchor="ctr">
            <a:noAutofit/>
          </a:bodyPr>
          <a:p>
            <a:pPr defTabSz="914400">
              <a:lnSpc>
                <a:spcPct val="100000"/>
              </a:lnSpc>
              <a:tabLst>
                <a:tab algn="l" pos="0"/>
              </a:tabLst>
            </a:pPr>
            <a:endParaRPr b="0" lang="en-US" sz="1800" spc="-1" strike="noStrike">
              <a:solidFill>
                <a:srgbClr val="ffffff"/>
              </a:solidFill>
              <a:latin typeface="Arial"/>
            </a:endParaRPr>
          </a:p>
        </p:txBody>
      </p:sp>
      <p:sp>
        <p:nvSpPr>
          <p:cNvPr id="42" name="Text 2"/>
          <p:cNvSpPr/>
          <p:nvPr/>
        </p:nvSpPr>
        <p:spPr>
          <a:xfrm>
            <a:off x="594720" y="2103480"/>
            <a:ext cx="7862760" cy="639000"/>
          </a:xfrm>
          <a:prstGeom prst="rect">
            <a:avLst/>
          </a:prstGeom>
          <a:noFill/>
          <a:ln w="0">
            <a:noFill/>
          </a:ln>
        </p:spPr>
        <p:style>
          <a:lnRef idx="0"/>
          <a:fillRef idx="0"/>
          <a:effectRef idx="0"/>
          <a:fontRef idx="minor"/>
        </p:style>
        <p:txBody>
          <a:bodyPr lIns="90000" rIns="90000" tIns="45000" bIns="45000" anchor="ctr">
            <a:noAutofit/>
          </a:bodyPr>
          <a:p>
            <a:pPr defTabSz="914400">
              <a:lnSpc>
                <a:spcPct val="100000"/>
              </a:lnSpc>
              <a:tabLst>
                <a:tab algn="l" pos="0"/>
              </a:tabLst>
            </a:pPr>
            <a:r>
              <a:rPr b="0" lang="en-US" sz="1900" spc="-1" strike="noStrike">
                <a:solidFill>
                  <a:srgbClr val="5eead4"/>
                </a:solidFill>
                <a:latin typeface="Calibri"/>
                <a:ea typeface="Calibri"/>
              </a:rPr>
              <a:t>Cùng một model - khác nhau ở cách mình đưa context và đóng khung bài toán trong câu lệnh</a:t>
            </a:r>
            <a:endParaRPr b="0" lang="en-US" sz="1900" spc="-1" strike="noStrike">
              <a:solidFill>
                <a:srgbClr val="ffffff"/>
              </a:solidFill>
              <a:latin typeface="Arial"/>
            </a:endParaRPr>
          </a:p>
        </p:txBody>
      </p:sp>
      <p:sp>
        <p:nvSpPr>
          <p:cNvPr id="43" name="Text 3"/>
          <p:cNvSpPr/>
          <p:nvPr/>
        </p:nvSpPr>
        <p:spPr>
          <a:xfrm>
            <a:off x="594720" y="2972160"/>
            <a:ext cx="7679880" cy="639000"/>
          </a:xfrm>
          <a:prstGeom prst="rect">
            <a:avLst/>
          </a:prstGeom>
          <a:noFill/>
          <a:ln w="0">
            <a:noFill/>
          </a:ln>
        </p:spPr>
        <p:style>
          <a:lnRef idx="0"/>
          <a:fillRef idx="0"/>
          <a:effectRef idx="0"/>
          <a:fontRef idx="minor"/>
        </p:style>
        <p:txBody>
          <a:bodyPr lIns="90000" rIns="90000" tIns="45000" bIns="45000" anchor="ctr">
            <a:noAutofit/>
          </a:bodyPr>
          <a:p>
            <a:pPr defTabSz="914400">
              <a:lnSpc>
                <a:spcPct val="100000"/>
              </a:lnSpc>
              <a:tabLst>
                <a:tab algn="l" pos="0"/>
              </a:tabLst>
            </a:pPr>
            <a:r>
              <a:rPr b="0" lang="en-US" sz="1400" spc="-1" strike="noStrike">
                <a:solidFill>
                  <a:srgbClr val="cbd5e1"/>
                </a:solidFill>
                <a:latin typeface="Calibri"/>
                <a:ea typeface="Calibri"/>
              </a:rPr>
              <a:t>Context tốt nghĩa là ĐÚNG và SẠCH, không phải NHIỀU. Nhồi cả repo còn làm AI loãng tín hiệu và dễ lạc đề hơn.</a:t>
            </a:r>
            <a:endParaRPr b="0" lang="en-US" sz="1400" spc="-1" strike="noStrike">
              <a:solidFill>
                <a:srgbClr val="ffffff"/>
              </a:solidFill>
              <a:latin typeface="Arial"/>
            </a:endParaRPr>
          </a:p>
        </p:txBody>
      </p:sp>
      <p:sp>
        <p:nvSpPr>
          <p:cNvPr id="44" name=""/>
          <p:cNvSpPr/>
          <p:nvPr/>
        </p:nvSpPr>
        <p:spPr>
          <a:xfrm>
            <a:off x="1280160" y="691560"/>
            <a:ext cx="7314480" cy="816480"/>
          </a:xfrm>
          <a:prstGeom prst="rect">
            <a:avLst/>
          </a:prstGeom>
          <a:noFill/>
          <a:ln w="0">
            <a:noFill/>
          </a:ln>
        </p:spPr>
        <p:style>
          <a:lnRef idx="0"/>
          <a:fillRef idx="0"/>
          <a:effectRef idx="0"/>
          <a:fontRef idx="minor"/>
        </p:style>
        <p:txBody>
          <a:bodyPr lIns="90000" rIns="90000" tIns="45000" bIns="45000" anchor="t">
            <a:noAutofit/>
          </a:bodyPr>
          <a:p>
            <a:pPr defTabSz="914400">
              <a:lnSpc>
                <a:spcPct val="100000"/>
              </a:lnSpc>
              <a:tabLst>
                <a:tab algn="l" pos="0"/>
              </a:tabLst>
            </a:pPr>
            <a:r>
              <a:rPr b="1" lang="en-US" sz="4200" spc="-1" strike="noStrike">
                <a:solidFill>
                  <a:srgbClr val="ffffff"/>
                </a:solidFill>
                <a:latin typeface="Calibri"/>
                <a:ea typeface="Calibri"/>
              </a:rPr>
              <a:t>1. Context tốt &gt; Prompt tốt</a:t>
            </a:r>
            <a:endParaRPr b="0" lang="en-US" sz="4200" spc="-1" strike="noStrike">
              <a:solidFill>
                <a:srgbClr val="ffffff"/>
              </a:solidFill>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5" name="Shape 0"/>
          <p:cNvSpPr/>
          <p:nvPr/>
        </p:nvSpPr>
        <p:spPr>
          <a:xfrm>
            <a:off x="457200" y="384120"/>
            <a:ext cx="657360" cy="65736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46" name="Image 0" descr="preencoded.png"/>
          <p:cNvPicPr/>
          <p:nvPr/>
        </p:nvPicPr>
        <p:blipFill>
          <a:blip r:embed="rId1"/>
          <a:stretch/>
        </p:blipFill>
        <p:spPr>
          <a:xfrm>
            <a:off x="608760" y="535320"/>
            <a:ext cx="354600" cy="354600"/>
          </a:xfrm>
          <a:prstGeom prst="rect">
            <a:avLst/>
          </a:prstGeom>
          <a:ln w="0">
            <a:noFill/>
          </a:ln>
        </p:spPr>
      </p:pic>
      <p:sp>
        <p:nvSpPr>
          <p:cNvPr id="47" name="Text 1"/>
          <p:cNvSpPr/>
          <p:nvPr/>
        </p:nvSpPr>
        <p:spPr>
          <a:xfrm>
            <a:off x="1298520" y="384120"/>
            <a:ext cx="7616160" cy="6573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2700" spc="-1" strike="noStrike">
                <a:solidFill>
                  <a:srgbClr val="1e293b"/>
                </a:solidFill>
                <a:latin typeface="Calibri"/>
                <a:ea typeface="Calibri"/>
              </a:rPr>
              <a:t>2. Hãy thêm gate AI review trước khi tạo PR</a:t>
            </a:r>
            <a:endParaRPr b="0" lang="en-US" sz="2700" spc="-1" strike="noStrike">
              <a:solidFill>
                <a:srgbClr val="000000"/>
              </a:solidFill>
              <a:latin typeface="Arial"/>
            </a:endParaRPr>
          </a:p>
        </p:txBody>
      </p:sp>
      <p:sp>
        <p:nvSpPr>
          <p:cNvPr id="48" name="Shape 5"/>
          <p:cNvSpPr/>
          <p:nvPr/>
        </p:nvSpPr>
        <p:spPr>
          <a:xfrm>
            <a:off x="2514600" y="1371600"/>
            <a:ext cx="1828080" cy="2514240"/>
          </a:xfrm>
          <a:prstGeom prst="roundRect">
            <a:avLst>
              <a:gd name="adj" fmla="val 4444"/>
            </a:avLst>
          </a:prstGeom>
          <a:solidFill>
            <a:srgbClr val="f1f5f9"/>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49" name="Shape 6"/>
          <p:cNvSpPr/>
          <p:nvPr/>
        </p:nvSpPr>
        <p:spPr>
          <a:xfrm>
            <a:off x="3040560" y="1509120"/>
            <a:ext cx="776160" cy="77616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50" name="Image 1" descr="preencoded.png"/>
          <p:cNvPicPr/>
          <p:nvPr/>
        </p:nvPicPr>
        <p:blipFill>
          <a:blip r:embed="rId2"/>
          <a:stretch/>
        </p:blipFill>
        <p:spPr>
          <a:xfrm>
            <a:off x="3219480" y="1688040"/>
            <a:ext cx="418680" cy="418680"/>
          </a:xfrm>
          <a:prstGeom prst="rect">
            <a:avLst/>
          </a:prstGeom>
          <a:ln w="0">
            <a:noFill/>
          </a:ln>
        </p:spPr>
      </p:pic>
      <p:sp>
        <p:nvSpPr>
          <p:cNvPr id="51" name="Text 7"/>
          <p:cNvSpPr/>
          <p:nvPr/>
        </p:nvSpPr>
        <p:spPr>
          <a:xfrm>
            <a:off x="2514600" y="2352600"/>
            <a:ext cx="1828080" cy="27324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100" spc="194" strike="noStrike">
                <a:solidFill>
                  <a:srgbClr val="0d9488"/>
                </a:solidFill>
                <a:latin typeface="Calibri"/>
                <a:ea typeface="Calibri"/>
              </a:rPr>
              <a:t>GATE 1</a:t>
            </a:r>
            <a:endParaRPr b="0" lang="en-US" sz="1100" spc="-1" strike="noStrike">
              <a:solidFill>
                <a:srgbClr val="000000"/>
              </a:solidFill>
              <a:latin typeface="Arial"/>
            </a:endParaRPr>
          </a:p>
        </p:txBody>
      </p:sp>
      <p:sp>
        <p:nvSpPr>
          <p:cNvPr id="52" name="Text 8"/>
          <p:cNvSpPr/>
          <p:nvPr/>
        </p:nvSpPr>
        <p:spPr>
          <a:xfrm>
            <a:off x="2578680" y="2626560"/>
            <a:ext cx="1699920" cy="36468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550" spc="-1" strike="noStrike">
                <a:solidFill>
                  <a:srgbClr val="1e293b"/>
                </a:solidFill>
                <a:latin typeface="Calibri"/>
                <a:ea typeface="Calibri"/>
              </a:rPr>
              <a:t>AI Review</a:t>
            </a:r>
            <a:endParaRPr b="0" lang="en-US" sz="1550" spc="-1" strike="noStrike">
              <a:solidFill>
                <a:srgbClr val="000000"/>
              </a:solidFill>
              <a:latin typeface="Arial"/>
            </a:endParaRPr>
          </a:p>
        </p:txBody>
      </p:sp>
      <p:sp>
        <p:nvSpPr>
          <p:cNvPr id="53" name="Text 9"/>
          <p:cNvSpPr/>
          <p:nvPr/>
        </p:nvSpPr>
        <p:spPr>
          <a:xfrm>
            <a:off x="2583360" y="2971800"/>
            <a:ext cx="1690920" cy="68472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0" lang="en-US" sz="1000" spc="-1" strike="noStrike">
                <a:solidFill>
                  <a:srgbClr val="64748b"/>
                </a:solidFill>
                <a:latin typeface="Calibri"/>
                <a:ea typeface="Calibri"/>
              </a:rPr>
              <a:t>Soi diff: logic, quy ước, hàm trùng, chạy test</a:t>
            </a:r>
            <a:endParaRPr b="0" lang="en-US" sz="1000" spc="-1" strike="noStrike">
              <a:solidFill>
                <a:srgbClr val="000000"/>
              </a:solidFill>
              <a:latin typeface="Arial"/>
            </a:endParaRPr>
          </a:p>
        </p:txBody>
      </p:sp>
      <p:sp>
        <p:nvSpPr>
          <p:cNvPr id="54" name="Text 10"/>
          <p:cNvSpPr/>
          <p:nvPr/>
        </p:nvSpPr>
        <p:spPr>
          <a:xfrm>
            <a:off x="4517640" y="1989000"/>
            <a:ext cx="282240" cy="82188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3000" spc="-1" strike="noStrike">
                <a:solidFill>
                  <a:srgbClr val="0d9488"/>
                </a:solidFill>
                <a:latin typeface="Calibri"/>
                <a:ea typeface="Calibri"/>
              </a:rPr>
              <a:t>›</a:t>
            </a:r>
            <a:endParaRPr b="0" lang="en-US" sz="3000" spc="-1" strike="noStrike">
              <a:solidFill>
                <a:srgbClr val="000000"/>
              </a:solidFill>
              <a:latin typeface="Arial"/>
            </a:endParaRPr>
          </a:p>
        </p:txBody>
      </p:sp>
      <p:sp>
        <p:nvSpPr>
          <p:cNvPr id="55" name="Shape 11"/>
          <p:cNvSpPr/>
          <p:nvPr/>
        </p:nvSpPr>
        <p:spPr>
          <a:xfrm>
            <a:off x="4856040" y="1371960"/>
            <a:ext cx="1772640" cy="2513880"/>
          </a:xfrm>
          <a:prstGeom prst="roundRect">
            <a:avLst>
              <a:gd name="adj" fmla="val 4444"/>
            </a:avLst>
          </a:prstGeom>
          <a:solidFill>
            <a:srgbClr val="f1f5f9"/>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56" name="Shape 12"/>
          <p:cNvSpPr/>
          <p:nvPr/>
        </p:nvSpPr>
        <p:spPr>
          <a:xfrm>
            <a:off x="5354280" y="1509120"/>
            <a:ext cx="776160" cy="776160"/>
          </a:xfrm>
          <a:prstGeom prst="ellipse">
            <a:avLst/>
          </a:prstGeom>
          <a:solidFill>
            <a:srgbClr val="14b8a6"/>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57" name="Image 2" descr="preencoded.png"/>
          <p:cNvPicPr/>
          <p:nvPr/>
        </p:nvPicPr>
        <p:blipFill>
          <a:blip r:embed="rId3"/>
          <a:stretch/>
        </p:blipFill>
        <p:spPr>
          <a:xfrm>
            <a:off x="5533200" y="1688040"/>
            <a:ext cx="418680" cy="418680"/>
          </a:xfrm>
          <a:prstGeom prst="rect">
            <a:avLst/>
          </a:prstGeom>
          <a:ln w="0">
            <a:noFill/>
          </a:ln>
        </p:spPr>
      </p:pic>
      <p:sp>
        <p:nvSpPr>
          <p:cNvPr id="58" name="Text 13"/>
          <p:cNvSpPr/>
          <p:nvPr/>
        </p:nvSpPr>
        <p:spPr>
          <a:xfrm>
            <a:off x="4856040" y="2352600"/>
            <a:ext cx="1772640" cy="27324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100" spc="194" strike="noStrike">
                <a:solidFill>
                  <a:srgbClr val="0d9488"/>
                </a:solidFill>
                <a:latin typeface="Calibri"/>
                <a:ea typeface="Calibri"/>
              </a:rPr>
              <a:t>GATE 2</a:t>
            </a:r>
            <a:endParaRPr b="0" lang="en-US" sz="1100" spc="-1" strike="noStrike">
              <a:solidFill>
                <a:srgbClr val="000000"/>
              </a:solidFill>
              <a:latin typeface="Arial"/>
            </a:endParaRPr>
          </a:p>
        </p:txBody>
      </p:sp>
      <p:sp>
        <p:nvSpPr>
          <p:cNvPr id="59" name="Text 14"/>
          <p:cNvSpPr/>
          <p:nvPr/>
        </p:nvSpPr>
        <p:spPr>
          <a:xfrm>
            <a:off x="4918320" y="2626920"/>
            <a:ext cx="1648080" cy="36468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550" spc="-1" strike="noStrike">
                <a:solidFill>
                  <a:srgbClr val="1e293b"/>
                </a:solidFill>
                <a:latin typeface="Calibri"/>
                <a:ea typeface="Calibri"/>
              </a:rPr>
              <a:t>Double check</a:t>
            </a:r>
            <a:endParaRPr b="0" lang="en-US" sz="1550" spc="-1" strike="noStrike">
              <a:solidFill>
                <a:srgbClr val="000000"/>
              </a:solidFill>
              <a:latin typeface="Arial"/>
            </a:endParaRPr>
          </a:p>
        </p:txBody>
      </p:sp>
      <p:sp>
        <p:nvSpPr>
          <p:cNvPr id="60" name="Text 15"/>
          <p:cNvSpPr/>
          <p:nvPr/>
        </p:nvSpPr>
        <p:spPr>
          <a:xfrm>
            <a:off x="4949280" y="2972160"/>
            <a:ext cx="1586160" cy="68508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0" lang="en-US" sz="1000" spc="-1" strike="noStrike">
                <a:solidFill>
                  <a:srgbClr val="64748b"/>
                </a:solidFill>
                <a:latin typeface="Calibri"/>
                <a:ea typeface="Calibri"/>
              </a:rPr>
              <a:t>Review thủ công lần nữa sau khi fix</a:t>
            </a:r>
            <a:endParaRPr b="0" lang="en-US" sz="1000" spc="-1" strike="noStrike">
              <a:solidFill>
                <a:srgbClr val="000000"/>
              </a:solidFill>
              <a:latin typeface="Arial"/>
            </a:endParaRPr>
          </a:p>
        </p:txBody>
      </p:sp>
      <p:sp>
        <p:nvSpPr>
          <p:cNvPr id="61" name="Text 16"/>
          <p:cNvSpPr/>
          <p:nvPr/>
        </p:nvSpPr>
        <p:spPr>
          <a:xfrm>
            <a:off x="6756840" y="1989000"/>
            <a:ext cx="191520" cy="82188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3000" spc="-1" strike="noStrike">
                <a:solidFill>
                  <a:srgbClr val="0d9488"/>
                </a:solidFill>
                <a:latin typeface="Calibri"/>
                <a:ea typeface="Calibri"/>
              </a:rPr>
              <a:t>›</a:t>
            </a:r>
            <a:endParaRPr b="0" lang="en-US" sz="3000" spc="-1" strike="noStrike">
              <a:solidFill>
                <a:srgbClr val="000000"/>
              </a:solidFill>
              <a:latin typeface="Arial"/>
            </a:endParaRPr>
          </a:p>
        </p:txBody>
      </p:sp>
      <p:sp>
        <p:nvSpPr>
          <p:cNvPr id="62" name="Shape 17"/>
          <p:cNvSpPr/>
          <p:nvPr/>
        </p:nvSpPr>
        <p:spPr>
          <a:xfrm>
            <a:off x="7142040" y="1371600"/>
            <a:ext cx="1772640" cy="2513880"/>
          </a:xfrm>
          <a:prstGeom prst="roundRect">
            <a:avLst>
              <a:gd name="adj" fmla="val 4444"/>
            </a:avLst>
          </a:prstGeom>
          <a:solidFill>
            <a:srgbClr val="f1f5f9"/>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63" name="Shape 18"/>
          <p:cNvSpPr/>
          <p:nvPr/>
        </p:nvSpPr>
        <p:spPr>
          <a:xfrm>
            <a:off x="7640280" y="1509120"/>
            <a:ext cx="776160" cy="776160"/>
          </a:xfrm>
          <a:prstGeom prst="ellipse">
            <a:avLst/>
          </a:prstGeom>
          <a:solidFill>
            <a:srgbClr val="0f172a"/>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64" name="Image 3" descr="preencoded.png"/>
          <p:cNvPicPr/>
          <p:nvPr/>
        </p:nvPicPr>
        <p:blipFill>
          <a:blip r:embed="rId4"/>
          <a:stretch/>
        </p:blipFill>
        <p:spPr>
          <a:xfrm>
            <a:off x="7819200" y="1688040"/>
            <a:ext cx="418680" cy="418680"/>
          </a:xfrm>
          <a:prstGeom prst="rect">
            <a:avLst/>
          </a:prstGeom>
          <a:ln w="0">
            <a:noFill/>
          </a:ln>
        </p:spPr>
      </p:pic>
      <p:sp>
        <p:nvSpPr>
          <p:cNvPr id="65" name="Text 19"/>
          <p:cNvSpPr/>
          <p:nvPr/>
        </p:nvSpPr>
        <p:spPr>
          <a:xfrm>
            <a:off x="7142040" y="2352600"/>
            <a:ext cx="1772640" cy="27324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100" spc="194" strike="noStrike">
                <a:solidFill>
                  <a:srgbClr val="0d9488"/>
                </a:solidFill>
                <a:latin typeface="Calibri"/>
                <a:ea typeface="Calibri"/>
              </a:rPr>
              <a:t>GATE 3</a:t>
            </a:r>
            <a:endParaRPr b="0" lang="en-US" sz="1100" spc="-1" strike="noStrike">
              <a:solidFill>
                <a:srgbClr val="000000"/>
              </a:solidFill>
              <a:latin typeface="Arial"/>
            </a:endParaRPr>
          </a:p>
        </p:txBody>
      </p:sp>
      <p:sp>
        <p:nvSpPr>
          <p:cNvPr id="66" name="Text 20"/>
          <p:cNvSpPr/>
          <p:nvPr/>
        </p:nvSpPr>
        <p:spPr>
          <a:xfrm>
            <a:off x="7204320" y="2626920"/>
            <a:ext cx="1648080" cy="36468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550" spc="-1" strike="noStrike">
                <a:solidFill>
                  <a:srgbClr val="1e293b"/>
                </a:solidFill>
                <a:latin typeface="Calibri"/>
                <a:ea typeface="Calibri"/>
              </a:rPr>
              <a:t>Tạo Pull Request</a:t>
            </a:r>
            <a:endParaRPr b="0" lang="en-US" sz="1550" spc="-1" strike="noStrike">
              <a:solidFill>
                <a:srgbClr val="000000"/>
              </a:solidFill>
              <a:latin typeface="Arial"/>
            </a:endParaRPr>
          </a:p>
        </p:txBody>
      </p:sp>
      <p:sp>
        <p:nvSpPr>
          <p:cNvPr id="67" name="Text 21"/>
          <p:cNvSpPr/>
          <p:nvPr/>
        </p:nvSpPr>
        <p:spPr>
          <a:xfrm>
            <a:off x="7235280" y="2972160"/>
            <a:ext cx="1586160" cy="68508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0" lang="en-US" sz="1000" spc="-1" strike="noStrike">
                <a:solidFill>
                  <a:srgbClr val="64748b"/>
                </a:solidFill>
                <a:latin typeface="Calibri"/>
                <a:ea typeface="Calibri"/>
              </a:rPr>
              <a:t>Lúc này sếp/reviewer chỉ cần tập trung vào kiến trúc &amp; business logic.</a:t>
            </a:r>
            <a:endParaRPr b="0" lang="en-US" sz="1000" spc="-1" strike="noStrike">
              <a:solidFill>
                <a:srgbClr val="000000"/>
              </a:solidFill>
              <a:latin typeface="Arial"/>
            </a:endParaRPr>
          </a:p>
        </p:txBody>
      </p:sp>
      <p:sp>
        <p:nvSpPr>
          <p:cNvPr id="68" name="Text 22"/>
          <p:cNvSpPr/>
          <p:nvPr/>
        </p:nvSpPr>
        <p:spPr>
          <a:xfrm>
            <a:off x="457200" y="4316040"/>
            <a:ext cx="8228520" cy="45612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0" i="1" lang="en-US" sz="1250" spc="-1" strike="noStrike">
                <a:solidFill>
                  <a:srgbClr val="64748b"/>
                </a:solidFill>
                <a:latin typeface="Calibri"/>
                <a:ea typeface="Calibri"/>
              </a:rPr>
              <a:t>Triết lý cốt lõi: Mỗi gate lọc bớt một lượng lỗi lớn. Gate AI hoạt động cực kỳ nhanh và rẻ, giúp cắt bỏ phần lớn số vòng lặp sửa lỗi mệt mỏi giữa dev và reviewer.</a:t>
            </a:r>
            <a:endParaRPr b="0" lang="en-US" sz="1250" spc="-1" strike="noStrike">
              <a:solidFill>
                <a:srgbClr val="000000"/>
              </a:solidFill>
              <a:latin typeface="Arial"/>
            </a:endParaRPr>
          </a:p>
        </p:txBody>
      </p:sp>
      <p:sp>
        <p:nvSpPr>
          <p:cNvPr id="69" name="Text 27"/>
          <p:cNvSpPr/>
          <p:nvPr/>
        </p:nvSpPr>
        <p:spPr>
          <a:xfrm>
            <a:off x="2057400" y="1989000"/>
            <a:ext cx="282240" cy="82188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3000" spc="-1" strike="noStrike">
                <a:solidFill>
                  <a:srgbClr val="0d9488"/>
                </a:solidFill>
                <a:latin typeface="Calibri"/>
                <a:ea typeface="Calibri"/>
              </a:rPr>
              <a:t>›</a:t>
            </a:r>
            <a:endParaRPr b="0" lang="en-US" sz="3000" spc="-1" strike="noStrike">
              <a:solidFill>
                <a:srgbClr val="000000"/>
              </a:solidFill>
              <a:latin typeface="Arial"/>
            </a:endParaRPr>
          </a:p>
        </p:txBody>
      </p:sp>
      <p:sp>
        <p:nvSpPr>
          <p:cNvPr id="70" name="Shape 2"/>
          <p:cNvSpPr/>
          <p:nvPr/>
        </p:nvSpPr>
        <p:spPr>
          <a:xfrm>
            <a:off x="228600" y="1371600"/>
            <a:ext cx="1828080" cy="2514240"/>
          </a:xfrm>
          <a:prstGeom prst="roundRect">
            <a:avLst>
              <a:gd name="adj" fmla="val 4444"/>
            </a:avLst>
          </a:prstGeom>
          <a:solidFill>
            <a:srgbClr val="f1f5f9"/>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71" name="Shape 9"/>
          <p:cNvSpPr/>
          <p:nvPr/>
        </p:nvSpPr>
        <p:spPr>
          <a:xfrm>
            <a:off x="790920" y="1509120"/>
            <a:ext cx="776160" cy="77616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sp>
        <p:nvSpPr>
          <p:cNvPr id="72" name="Text 28"/>
          <p:cNvSpPr/>
          <p:nvPr/>
        </p:nvSpPr>
        <p:spPr>
          <a:xfrm>
            <a:off x="228600" y="2352600"/>
            <a:ext cx="1828080" cy="27324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100" spc="194" strike="noStrike">
                <a:solidFill>
                  <a:srgbClr val="0d9488"/>
                </a:solidFill>
                <a:latin typeface="Calibri"/>
                <a:ea typeface="Calibri"/>
              </a:rPr>
              <a:t>GATE 1</a:t>
            </a:r>
            <a:endParaRPr b="0" lang="en-US" sz="1100" spc="-1" strike="noStrike">
              <a:solidFill>
                <a:srgbClr val="000000"/>
              </a:solidFill>
              <a:latin typeface="Arial"/>
            </a:endParaRPr>
          </a:p>
        </p:txBody>
      </p:sp>
      <p:sp>
        <p:nvSpPr>
          <p:cNvPr id="73" name="Text 29"/>
          <p:cNvSpPr/>
          <p:nvPr/>
        </p:nvSpPr>
        <p:spPr>
          <a:xfrm>
            <a:off x="329040" y="2626560"/>
            <a:ext cx="1699920" cy="36468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550" spc="-1" strike="noStrike">
                <a:solidFill>
                  <a:srgbClr val="1e293b"/>
                </a:solidFill>
                <a:latin typeface="Calibri"/>
                <a:ea typeface="Calibri"/>
              </a:rPr>
              <a:t>AI Review</a:t>
            </a:r>
            <a:endParaRPr b="0" lang="en-US" sz="1550" spc="-1" strike="noStrike">
              <a:solidFill>
                <a:srgbClr val="000000"/>
              </a:solidFill>
              <a:latin typeface="Arial"/>
            </a:endParaRPr>
          </a:p>
        </p:txBody>
      </p:sp>
      <p:sp>
        <p:nvSpPr>
          <p:cNvPr id="74" name="Text 30"/>
          <p:cNvSpPr/>
          <p:nvPr/>
        </p:nvSpPr>
        <p:spPr>
          <a:xfrm>
            <a:off x="333720" y="2971800"/>
            <a:ext cx="1690920" cy="68472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0" lang="en-US" sz="1000" spc="-1" strike="noStrike">
                <a:solidFill>
                  <a:srgbClr val="64748b"/>
                </a:solidFill>
                <a:latin typeface="Calibri"/>
                <a:ea typeface="Calibri"/>
              </a:rPr>
              <a:t>Hoàn thành viết code tính năng hoặc sửa bug cục bộ trên local branch.</a:t>
            </a:r>
            <a:endParaRPr b="0" lang="en-US" sz="1000" spc="-1" strike="noStrike">
              <a:solidFill>
                <a:srgbClr val="000000"/>
              </a:solidFill>
              <a:latin typeface="Arial"/>
            </a:endParaRPr>
          </a:p>
        </p:txBody>
      </p:sp>
      <p:pic>
        <p:nvPicPr>
          <p:cNvPr id="75" name="Image 7" descr="preencoded.png"/>
          <p:cNvPicPr/>
          <p:nvPr/>
        </p:nvPicPr>
        <p:blipFill>
          <a:blip r:embed="rId5"/>
          <a:stretch/>
        </p:blipFill>
        <p:spPr>
          <a:xfrm>
            <a:off x="950760" y="1668960"/>
            <a:ext cx="456480" cy="456480"/>
          </a:xfrm>
          <a:prstGeom prst="rect">
            <a:avLst/>
          </a:prstGeom>
          <a:ln w="0">
            <a:noFill/>
          </a:ln>
        </p:spPr>
      </p:pic>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76" name="Shape 0"/>
          <p:cNvSpPr/>
          <p:nvPr/>
        </p:nvSpPr>
        <p:spPr>
          <a:xfrm>
            <a:off x="457200" y="384120"/>
            <a:ext cx="657360" cy="65736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77" name="Image 0" descr="preencoded.png"/>
          <p:cNvPicPr/>
          <p:nvPr/>
        </p:nvPicPr>
        <p:blipFill>
          <a:blip r:embed="rId1"/>
          <a:stretch/>
        </p:blipFill>
        <p:spPr>
          <a:xfrm>
            <a:off x="608760" y="535320"/>
            <a:ext cx="354600" cy="354600"/>
          </a:xfrm>
          <a:prstGeom prst="rect">
            <a:avLst/>
          </a:prstGeom>
          <a:ln w="0">
            <a:noFill/>
          </a:ln>
        </p:spPr>
      </p:pic>
      <p:sp>
        <p:nvSpPr>
          <p:cNvPr id="78" name="Text 1"/>
          <p:cNvSpPr/>
          <p:nvPr/>
        </p:nvSpPr>
        <p:spPr>
          <a:xfrm>
            <a:off x="1298520" y="384120"/>
            <a:ext cx="7405560" cy="6573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2700" spc="-1" strike="noStrike">
                <a:solidFill>
                  <a:srgbClr val="1e293b"/>
                </a:solidFill>
                <a:latin typeface="Calibri"/>
                <a:ea typeface="Calibri"/>
              </a:rPr>
              <a:t>3. File rules — bộ handbook cho AI</a:t>
            </a:r>
            <a:endParaRPr b="0" lang="en-US" sz="2700" spc="-1" strike="noStrike">
              <a:solidFill>
                <a:srgbClr val="000000"/>
              </a:solidFill>
              <a:latin typeface="Arial"/>
            </a:endParaRPr>
          </a:p>
        </p:txBody>
      </p:sp>
      <p:sp>
        <p:nvSpPr>
          <p:cNvPr id="79" name="Text 2"/>
          <p:cNvSpPr/>
          <p:nvPr/>
        </p:nvSpPr>
        <p:spPr>
          <a:xfrm>
            <a:off x="1298520" y="1024200"/>
            <a:ext cx="7405560" cy="3646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0" lang="en-US" sz="1400" spc="-1" strike="noStrike">
                <a:solidFill>
                  <a:srgbClr val="64748b"/>
                </a:solidFill>
                <a:latin typeface="Calibri"/>
                <a:ea typeface="Calibri"/>
              </a:rPr>
              <a:t>Chỉ cần lưu các thông tin, quy ước, business logic của dự án một lần, dùng được hoài</a:t>
            </a:r>
            <a:endParaRPr b="0" lang="en-US" sz="1400" spc="-1" strike="noStrike">
              <a:solidFill>
                <a:srgbClr val="000000"/>
              </a:solidFill>
              <a:latin typeface="Arial"/>
            </a:endParaRPr>
          </a:p>
        </p:txBody>
      </p:sp>
      <p:sp>
        <p:nvSpPr>
          <p:cNvPr id="80" name="Shape 3"/>
          <p:cNvSpPr/>
          <p:nvPr/>
        </p:nvSpPr>
        <p:spPr>
          <a:xfrm>
            <a:off x="457200" y="1600200"/>
            <a:ext cx="4159440" cy="1096200"/>
          </a:xfrm>
          <a:prstGeom prst="roundRect">
            <a:avLst>
              <a:gd name="adj" fmla="val 6667"/>
            </a:avLst>
          </a:prstGeom>
          <a:solidFill>
            <a:srgbClr val="ecfdf5"/>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81" name="Shape 4"/>
          <p:cNvSpPr/>
          <p:nvPr/>
        </p:nvSpPr>
        <p:spPr>
          <a:xfrm>
            <a:off x="713160" y="1874520"/>
            <a:ext cx="547560" cy="54756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82" name="Image 1" descr="preencoded.png"/>
          <p:cNvPicPr/>
          <p:nvPr/>
        </p:nvPicPr>
        <p:blipFill>
          <a:blip r:embed="rId2"/>
          <a:stretch/>
        </p:blipFill>
        <p:spPr>
          <a:xfrm>
            <a:off x="839520" y="2000880"/>
            <a:ext cx="295200" cy="295200"/>
          </a:xfrm>
          <a:prstGeom prst="rect">
            <a:avLst/>
          </a:prstGeom>
          <a:ln w="0">
            <a:noFill/>
          </a:ln>
        </p:spPr>
      </p:pic>
      <p:sp>
        <p:nvSpPr>
          <p:cNvPr id="83" name="Text 5"/>
          <p:cNvSpPr/>
          <p:nvPr/>
        </p:nvSpPr>
        <p:spPr>
          <a:xfrm>
            <a:off x="1417320" y="1746360"/>
            <a:ext cx="3062160" cy="3646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450" spc="-1" strike="noStrike">
                <a:solidFill>
                  <a:srgbClr val="1e293b"/>
                </a:solidFill>
                <a:latin typeface="Calibri"/>
                <a:ea typeface="Calibri"/>
              </a:rPr>
              <a:t>Bộ luật, không phải tài liệu</a:t>
            </a:r>
            <a:endParaRPr b="0" lang="en-US" sz="1450" spc="-1" strike="noStrike">
              <a:solidFill>
                <a:srgbClr val="000000"/>
              </a:solidFill>
              <a:latin typeface="Arial"/>
            </a:endParaRPr>
          </a:p>
        </p:txBody>
      </p:sp>
      <p:sp>
        <p:nvSpPr>
          <p:cNvPr id="84" name="Text 6"/>
          <p:cNvSpPr/>
          <p:nvPr/>
        </p:nvSpPr>
        <p:spPr>
          <a:xfrm>
            <a:off x="1417320" y="2112120"/>
            <a:ext cx="3107880" cy="5475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0" lang="en-US" sz="1150" spc="-1" strike="noStrike">
                <a:solidFill>
                  <a:srgbClr val="64748b"/>
                </a:solidFill>
                <a:latin typeface="Calibri"/>
                <a:ea typeface="Calibri"/>
              </a:rPr>
              <a:t>Giữ cho file luôn ngắn</a:t>
            </a:r>
            <a:endParaRPr b="0" lang="en-US" sz="1150" spc="-1" strike="noStrike">
              <a:solidFill>
                <a:srgbClr val="000000"/>
              </a:solidFill>
              <a:latin typeface="Arial"/>
            </a:endParaRPr>
          </a:p>
          <a:p>
            <a:pPr defTabSz="914400">
              <a:lnSpc>
                <a:spcPct val="100000"/>
              </a:lnSpc>
              <a:tabLst>
                <a:tab algn="l" pos="0"/>
              </a:tabLst>
            </a:pPr>
            <a:r>
              <a:rPr b="0" lang="en-US" sz="1150" spc="-1" strike="noStrike">
                <a:solidFill>
                  <a:srgbClr val="64748b"/>
                </a:solidFill>
                <a:latin typeface="Calibri"/>
                <a:ea typeface="Calibri"/>
              </a:rPr>
              <a:t>File dài làm loãng context, khiến AI dễ bị sai</a:t>
            </a:r>
            <a:endParaRPr b="0" lang="en-US" sz="1150" spc="-1" strike="noStrike">
              <a:solidFill>
                <a:srgbClr val="000000"/>
              </a:solidFill>
              <a:latin typeface="Arial"/>
            </a:endParaRPr>
          </a:p>
        </p:txBody>
      </p:sp>
      <p:sp>
        <p:nvSpPr>
          <p:cNvPr id="85" name="Shape 7"/>
          <p:cNvSpPr/>
          <p:nvPr/>
        </p:nvSpPr>
        <p:spPr>
          <a:xfrm>
            <a:off x="457200" y="2834640"/>
            <a:ext cx="4159440" cy="1508040"/>
          </a:xfrm>
          <a:prstGeom prst="roundRect">
            <a:avLst>
              <a:gd name="adj" fmla="val 6667"/>
            </a:avLst>
          </a:prstGeom>
          <a:solidFill>
            <a:srgbClr val="ecfdf5"/>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86" name="Shape 8"/>
          <p:cNvSpPr/>
          <p:nvPr/>
        </p:nvSpPr>
        <p:spPr>
          <a:xfrm>
            <a:off x="713160" y="3337920"/>
            <a:ext cx="547560" cy="54756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87" name="Image 2" descr="preencoded.png"/>
          <p:cNvPicPr/>
          <p:nvPr/>
        </p:nvPicPr>
        <p:blipFill>
          <a:blip r:embed="rId3"/>
          <a:stretch/>
        </p:blipFill>
        <p:spPr>
          <a:xfrm>
            <a:off x="839520" y="3464280"/>
            <a:ext cx="295200" cy="295200"/>
          </a:xfrm>
          <a:prstGeom prst="rect">
            <a:avLst/>
          </a:prstGeom>
          <a:ln w="0">
            <a:noFill/>
          </a:ln>
        </p:spPr>
      </p:pic>
      <p:sp>
        <p:nvSpPr>
          <p:cNvPr id="88" name="Text 9"/>
          <p:cNvSpPr/>
          <p:nvPr/>
        </p:nvSpPr>
        <p:spPr>
          <a:xfrm>
            <a:off x="1417320" y="2971800"/>
            <a:ext cx="3062160" cy="3646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450" spc="-1" strike="noStrike">
                <a:solidFill>
                  <a:srgbClr val="1e293b"/>
                </a:solidFill>
                <a:latin typeface="Calibri"/>
                <a:ea typeface="Calibri"/>
              </a:rPr>
              <a:t>Scope phân cấp</a:t>
            </a:r>
            <a:endParaRPr b="0" lang="en-US" sz="1450" spc="-1" strike="noStrike">
              <a:solidFill>
                <a:srgbClr val="000000"/>
              </a:solidFill>
              <a:latin typeface="Arial"/>
            </a:endParaRPr>
          </a:p>
        </p:txBody>
      </p:sp>
      <p:sp>
        <p:nvSpPr>
          <p:cNvPr id="89" name="Text 10"/>
          <p:cNvSpPr/>
          <p:nvPr/>
        </p:nvSpPr>
        <p:spPr>
          <a:xfrm>
            <a:off x="1371600" y="3429000"/>
            <a:ext cx="3107880" cy="5475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0" lang="en-US" sz="1150" spc="-1" strike="noStrike">
                <a:solidFill>
                  <a:srgbClr val="64748b"/>
                </a:solidFill>
                <a:latin typeface="Calibri"/>
                <a:ea typeface="Calibri"/>
              </a:rPr>
              <a:t>Rule cá nhân (dùng cho mọi project) ở .claude hoặc tương tự cho mỗi tools</a:t>
            </a:r>
            <a:endParaRPr b="0" lang="en-US" sz="1150" spc="-1" strike="noStrike">
              <a:solidFill>
                <a:srgbClr val="000000"/>
              </a:solidFill>
              <a:latin typeface="Arial"/>
            </a:endParaRPr>
          </a:p>
          <a:p>
            <a:pPr defTabSz="914400">
              <a:lnSpc>
                <a:spcPct val="100000"/>
              </a:lnSpc>
              <a:tabLst>
                <a:tab algn="l" pos="0"/>
              </a:tabLst>
            </a:pPr>
            <a:r>
              <a:rPr b="0" lang="en-US" sz="1150" spc="-1" strike="noStrike">
                <a:solidFill>
                  <a:srgbClr val="64748b"/>
                </a:solidFill>
                <a:latin typeface="Calibri"/>
                <a:ea typeface="Calibri"/>
              </a:rPr>
              <a:t>Rule chung ở root dự án</a:t>
            </a:r>
            <a:endParaRPr b="0" lang="en-US" sz="1150" spc="-1" strike="noStrike">
              <a:solidFill>
                <a:srgbClr val="000000"/>
              </a:solidFill>
              <a:latin typeface="Arial"/>
            </a:endParaRPr>
          </a:p>
          <a:p>
            <a:pPr defTabSz="914400">
              <a:lnSpc>
                <a:spcPct val="100000"/>
              </a:lnSpc>
              <a:tabLst>
                <a:tab algn="l" pos="0"/>
              </a:tabLst>
            </a:pPr>
            <a:r>
              <a:rPr b="0" lang="en-US" sz="1150" spc="-1" strike="noStrike">
                <a:solidFill>
                  <a:srgbClr val="64748b"/>
                </a:solidFill>
                <a:latin typeface="Calibri"/>
                <a:ea typeface="Calibri"/>
              </a:rPr>
              <a:t>Rule riêng của từng module ở thư mục con</a:t>
            </a:r>
            <a:endParaRPr b="0" lang="en-US" sz="1150" spc="-1" strike="noStrike">
              <a:solidFill>
                <a:srgbClr val="000000"/>
              </a:solidFill>
              <a:latin typeface="Arial"/>
            </a:endParaRPr>
          </a:p>
        </p:txBody>
      </p:sp>
      <p:sp>
        <p:nvSpPr>
          <p:cNvPr id="90" name="Text 11"/>
          <p:cNvSpPr/>
          <p:nvPr/>
        </p:nvSpPr>
        <p:spPr>
          <a:xfrm>
            <a:off x="4892040" y="1554480"/>
            <a:ext cx="3793680" cy="3189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300" spc="-1" strike="noStrike">
                <a:solidFill>
                  <a:srgbClr val="0d9488"/>
                </a:solidFill>
                <a:latin typeface="Calibri"/>
                <a:ea typeface="Calibri"/>
              </a:rPr>
              <a:t>File rules tương đương ở mỗi tool</a:t>
            </a:r>
            <a:endParaRPr b="0" lang="en-US" sz="1300" spc="-1" strike="noStrike">
              <a:solidFill>
                <a:srgbClr val="000000"/>
              </a:solidFill>
              <a:latin typeface="Arial"/>
            </a:endParaRPr>
          </a:p>
        </p:txBody>
      </p:sp>
      <p:graphicFrame>
        <p:nvGraphicFramePr>
          <p:cNvPr id="91" name="Table 0"/>
          <p:cNvGraphicFramePr/>
          <p:nvPr/>
        </p:nvGraphicFramePr>
        <p:xfrm>
          <a:off x="4892040" y="1938600"/>
          <a:ext cx="3794400" cy="2286000"/>
        </p:xfrm>
        <a:graphic>
          <a:graphicData uri="http://schemas.openxmlformats.org/drawingml/2006/table">
            <a:tbl>
              <a:tblPr/>
              <a:tblGrid>
                <a:gridCol w="1691640"/>
                <a:gridCol w="2103120"/>
              </a:tblGrid>
              <a:tr h="457200">
                <a:tc>
                  <a:txBody>
                    <a:bodyPr anchor="ctr">
                      <a:noAutofit/>
                    </a:bodyPr>
                    <a:p>
                      <a:pPr defTabSz="914400">
                        <a:lnSpc>
                          <a:spcPct val="100000"/>
                        </a:lnSpc>
                        <a:tabLst>
                          <a:tab algn="l" pos="0"/>
                        </a:tabLst>
                      </a:pPr>
                      <a:r>
                        <a:rPr b="1" lang="en-US" sz="1250" spc="-1" strike="noStrike">
                          <a:solidFill>
                            <a:srgbClr val="ffffff"/>
                          </a:solidFill>
                          <a:latin typeface="Calibri"/>
                          <a:ea typeface="Calibri"/>
                        </a:rPr>
                        <a:t>Tool</a:t>
                      </a:r>
                      <a:endParaRPr b="0" lang="en-US" sz="1250" spc="-1" strike="noStrike">
                        <a:solidFill>
                          <a:srgbClr val="ffffff"/>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0d9488"/>
                    </a:solidFill>
                  </a:tcPr>
                </a:tc>
                <a:tc>
                  <a:txBody>
                    <a:bodyPr anchor="ctr">
                      <a:noAutofit/>
                    </a:bodyPr>
                    <a:p>
                      <a:pPr defTabSz="914400">
                        <a:lnSpc>
                          <a:spcPct val="100000"/>
                        </a:lnSpc>
                        <a:tabLst>
                          <a:tab algn="l" pos="0"/>
                        </a:tabLst>
                      </a:pPr>
                      <a:r>
                        <a:rPr b="1" lang="en-US" sz="1250" spc="-1" strike="noStrike">
                          <a:solidFill>
                            <a:srgbClr val="ffffff"/>
                          </a:solidFill>
                          <a:latin typeface="Calibri"/>
                          <a:ea typeface="Calibri"/>
                        </a:rPr>
                        <a:t>File rules</a:t>
                      </a:r>
                      <a:endParaRPr b="0" lang="en-US" sz="1250" spc="-1" strike="noStrike">
                        <a:solidFill>
                          <a:srgbClr val="ffffff"/>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0d9488"/>
                    </a:solidFill>
                  </a:tcPr>
                </a:tc>
              </a:tr>
              <a:tr h="457200">
                <a:tc>
                  <a:txBody>
                    <a:bodyPr anchor="ctr">
                      <a:noAutofit/>
                    </a:bodyPr>
                    <a:p>
                      <a:pPr defTabSz="914400">
                        <a:lnSpc>
                          <a:spcPct val="100000"/>
                        </a:lnSpc>
                        <a:tabLst>
                          <a:tab algn="l" pos="0"/>
                        </a:tabLst>
                      </a:pPr>
                      <a:r>
                        <a:rPr b="0" lang="en-US" sz="1250" spc="-1" strike="noStrike">
                          <a:solidFill>
                            <a:srgbClr val="1e293b"/>
                          </a:solidFill>
                          <a:latin typeface="Calibri"/>
                          <a:ea typeface="Calibri"/>
                        </a:rPr>
                        <a:t>Claude Code</a:t>
                      </a:r>
                      <a:endParaRPr b="0" lang="en-US" sz="125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c>
                  <a:txBody>
                    <a:bodyPr anchor="ctr">
                      <a:noAutofit/>
                    </a:bodyPr>
                    <a:p>
                      <a:pPr defTabSz="914400">
                        <a:lnSpc>
                          <a:spcPct val="100000"/>
                        </a:lnSpc>
                        <a:tabLst>
                          <a:tab algn="l" pos="0"/>
                        </a:tabLst>
                      </a:pPr>
                      <a:r>
                        <a:rPr b="0" lang="en-US" sz="1250" spc="-1" strike="noStrike">
                          <a:solidFill>
                            <a:srgbClr val="1e293b"/>
                          </a:solidFill>
                          <a:latin typeface="Calibri"/>
                          <a:ea typeface="Calibri"/>
                        </a:rPr>
                        <a:t>CLAUDE.md</a:t>
                      </a:r>
                      <a:endParaRPr b="0" lang="en-US" sz="125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r>
              <a:tr h="457200">
                <a:tc>
                  <a:txBody>
                    <a:bodyPr anchor="ctr">
                      <a:noAutofit/>
                    </a:bodyPr>
                    <a:p>
                      <a:pPr defTabSz="914400">
                        <a:lnSpc>
                          <a:spcPct val="100000"/>
                        </a:lnSpc>
                        <a:tabLst>
                          <a:tab algn="l" pos="0"/>
                        </a:tabLst>
                      </a:pPr>
                      <a:r>
                        <a:rPr b="0" lang="en-US" sz="1250" spc="-1" strike="noStrike">
                          <a:solidFill>
                            <a:srgbClr val="1e293b"/>
                          </a:solidFill>
                          <a:latin typeface="Calibri"/>
                          <a:ea typeface="Calibri"/>
                        </a:rPr>
                        <a:t>Cursor</a:t>
                      </a:r>
                      <a:endParaRPr b="0" lang="en-US" sz="125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c>
                  <a:txBody>
                    <a:bodyPr anchor="ctr">
                      <a:noAutofit/>
                    </a:bodyPr>
                    <a:p>
                      <a:pPr defTabSz="914400">
                        <a:lnSpc>
                          <a:spcPct val="100000"/>
                        </a:lnSpc>
                        <a:tabLst>
                          <a:tab algn="l" pos="0"/>
                        </a:tabLst>
                      </a:pPr>
                      <a:r>
                        <a:rPr b="0" lang="en-US" sz="1250" spc="-1" strike="noStrike">
                          <a:solidFill>
                            <a:srgbClr val="1e293b"/>
                          </a:solidFill>
                          <a:latin typeface="Calibri"/>
                          <a:ea typeface="Calibri"/>
                        </a:rPr>
                        <a:t>.cursor/rules/*.mdc</a:t>
                      </a:r>
                      <a:endParaRPr b="0" lang="en-US" sz="125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r>
              <a:tr h="457200">
                <a:tc>
                  <a:txBody>
                    <a:bodyPr anchor="ctr">
                      <a:noAutofit/>
                    </a:bodyPr>
                    <a:p>
                      <a:pPr defTabSz="914400">
                        <a:lnSpc>
                          <a:spcPct val="100000"/>
                        </a:lnSpc>
                        <a:tabLst>
                          <a:tab algn="l" pos="0"/>
                        </a:tabLst>
                      </a:pPr>
                      <a:r>
                        <a:rPr b="0" lang="en-US" sz="1250" spc="-1" strike="noStrike">
                          <a:solidFill>
                            <a:srgbClr val="1e293b"/>
                          </a:solidFill>
                          <a:latin typeface="Calibri"/>
                          <a:ea typeface="Calibri"/>
                        </a:rPr>
                        <a:t>Codex/Antigravity</a:t>
                      </a:r>
                      <a:endParaRPr b="0" lang="en-US" sz="125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c>
                  <a:txBody>
                    <a:bodyPr anchor="ctr">
                      <a:noAutofit/>
                    </a:bodyPr>
                    <a:p>
                      <a:pPr defTabSz="914400">
                        <a:lnSpc>
                          <a:spcPct val="100000"/>
                        </a:lnSpc>
                        <a:tabLst>
                          <a:tab algn="l" pos="0"/>
                        </a:tabLst>
                      </a:pPr>
                      <a:r>
                        <a:rPr b="0" lang="en-US" sz="1250" spc="-1" strike="noStrike">
                          <a:solidFill>
                            <a:srgbClr val="1e293b"/>
                          </a:solidFill>
                          <a:latin typeface="Calibri"/>
                          <a:ea typeface="Calibri"/>
                        </a:rPr>
                        <a:t>AGENTS.md</a:t>
                      </a:r>
                      <a:endParaRPr b="0" lang="en-US" sz="125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r>
              <a:tr h="457200">
                <a:tc>
                  <a:txBody>
                    <a:bodyPr anchor="ctr">
                      <a:noAutofit/>
                    </a:bodyPr>
                    <a:p>
                      <a:pPr defTabSz="914400">
                        <a:lnSpc>
                          <a:spcPct val="100000"/>
                        </a:lnSpc>
                        <a:tabLst>
                          <a:tab algn="l" pos="0"/>
                        </a:tabLst>
                      </a:pPr>
                      <a:r>
                        <a:rPr b="0" lang="en-US" sz="1250" spc="-1" strike="noStrike">
                          <a:solidFill>
                            <a:srgbClr val="1e293b"/>
                          </a:solidFill>
                          <a:latin typeface="Calibri"/>
                          <a:ea typeface="Calibri"/>
                        </a:rPr>
                        <a:t>Copilot</a:t>
                      </a:r>
                      <a:endParaRPr b="0" lang="en-US" sz="125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c>
                  <a:txBody>
                    <a:bodyPr anchor="ctr">
                      <a:noAutofit/>
                    </a:bodyPr>
                    <a:p>
                      <a:pPr defTabSz="914400">
                        <a:lnSpc>
                          <a:spcPct val="100000"/>
                        </a:lnSpc>
                        <a:tabLst>
                          <a:tab algn="l" pos="0"/>
                        </a:tabLst>
                      </a:pPr>
                      <a:r>
                        <a:rPr b="0" lang="en-US" sz="1250" spc="-1" strike="noStrike">
                          <a:solidFill>
                            <a:srgbClr val="1e293b"/>
                          </a:solidFill>
                          <a:latin typeface="Calibri"/>
                          <a:ea typeface="Calibri"/>
                        </a:rPr>
                        <a:t>cấu hình repo</a:t>
                      </a:r>
                      <a:endParaRPr b="0" lang="en-US" sz="125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r>
            </a:tbl>
          </a:graphicData>
        </a:graphic>
      </p:graphicFrame>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92" name="Shape 0"/>
          <p:cNvSpPr/>
          <p:nvPr/>
        </p:nvSpPr>
        <p:spPr>
          <a:xfrm>
            <a:off x="457200" y="384120"/>
            <a:ext cx="657360" cy="65736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93" name="Image 0" descr="preencoded.png"/>
          <p:cNvPicPr/>
          <p:nvPr/>
        </p:nvPicPr>
        <p:blipFill>
          <a:blip r:embed="rId1"/>
          <a:stretch/>
        </p:blipFill>
        <p:spPr>
          <a:xfrm>
            <a:off x="608760" y="535320"/>
            <a:ext cx="354600" cy="354600"/>
          </a:xfrm>
          <a:prstGeom prst="rect">
            <a:avLst/>
          </a:prstGeom>
          <a:ln w="0">
            <a:noFill/>
          </a:ln>
        </p:spPr>
      </p:pic>
      <p:sp>
        <p:nvSpPr>
          <p:cNvPr id="94" name="Text 1"/>
          <p:cNvSpPr/>
          <p:nvPr/>
        </p:nvSpPr>
        <p:spPr>
          <a:xfrm>
            <a:off x="1298520" y="384120"/>
            <a:ext cx="7405560" cy="6573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2700" spc="-1" strike="noStrike">
                <a:solidFill>
                  <a:srgbClr val="1e293b"/>
                </a:solidFill>
                <a:latin typeface="Calibri"/>
                <a:ea typeface="Calibri"/>
              </a:rPr>
              <a:t>4. Nhiều persona agent &gt; một AI đơn lẻ</a:t>
            </a:r>
            <a:endParaRPr b="0" lang="en-US" sz="2700" spc="-1" strike="noStrike">
              <a:solidFill>
                <a:srgbClr val="000000"/>
              </a:solidFill>
              <a:latin typeface="Arial"/>
            </a:endParaRPr>
          </a:p>
        </p:txBody>
      </p:sp>
      <p:sp>
        <p:nvSpPr>
          <p:cNvPr id="95" name="Text 2"/>
          <p:cNvSpPr/>
          <p:nvPr/>
        </p:nvSpPr>
        <p:spPr>
          <a:xfrm>
            <a:off x="1298520" y="1024200"/>
            <a:ext cx="7405560" cy="3646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0" lang="en-US" sz="1400" spc="-1" strike="noStrike">
                <a:solidFill>
                  <a:srgbClr val="64748b"/>
                </a:solidFill>
                <a:latin typeface="Calibri"/>
                <a:ea typeface="Calibri"/>
              </a:rPr>
              <a:t>Một AI không thể ôm hết context của dự án →  phải chú ý dàn mỏng agent để đào sâu.</a:t>
            </a:r>
            <a:endParaRPr b="0" lang="en-US" sz="1400" spc="-1" strike="noStrike">
              <a:solidFill>
                <a:srgbClr val="000000"/>
              </a:solidFill>
              <a:latin typeface="Arial"/>
            </a:endParaRPr>
          </a:p>
        </p:txBody>
      </p:sp>
      <p:sp>
        <p:nvSpPr>
          <p:cNvPr id="96" name="Shape 3"/>
          <p:cNvSpPr/>
          <p:nvPr/>
        </p:nvSpPr>
        <p:spPr>
          <a:xfrm>
            <a:off x="457200" y="1627560"/>
            <a:ext cx="2604960" cy="1279080"/>
          </a:xfrm>
          <a:prstGeom prst="roundRect">
            <a:avLst>
              <a:gd name="adj" fmla="val 5714"/>
            </a:avLst>
          </a:prstGeom>
          <a:solidFill>
            <a:srgbClr val="f1f5f9"/>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97" name="Shape 4"/>
          <p:cNvSpPr/>
          <p:nvPr/>
        </p:nvSpPr>
        <p:spPr>
          <a:xfrm>
            <a:off x="685800" y="1865520"/>
            <a:ext cx="510840" cy="51084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98" name="Image 1" descr="preencoded.png"/>
          <p:cNvPicPr/>
          <p:nvPr/>
        </p:nvPicPr>
        <p:blipFill>
          <a:blip r:embed="rId2"/>
          <a:stretch/>
        </p:blipFill>
        <p:spPr>
          <a:xfrm>
            <a:off x="803520" y="1983240"/>
            <a:ext cx="275400" cy="275400"/>
          </a:xfrm>
          <a:prstGeom prst="rect">
            <a:avLst/>
          </a:prstGeom>
          <a:ln w="0">
            <a:noFill/>
          </a:ln>
        </p:spPr>
      </p:pic>
      <p:sp>
        <p:nvSpPr>
          <p:cNvPr id="99" name="Text 5"/>
          <p:cNvSpPr/>
          <p:nvPr/>
        </p:nvSpPr>
        <p:spPr>
          <a:xfrm>
            <a:off x="1325880" y="1847160"/>
            <a:ext cx="1644840" cy="5475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400" spc="-1" strike="noStrike">
                <a:solidFill>
                  <a:srgbClr val="1e293b"/>
                </a:solidFill>
                <a:latin typeface="Calibri"/>
                <a:ea typeface="Calibri"/>
              </a:rPr>
              <a:t>Security</a:t>
            </a:r>
            <a:endParaRPr b="0" lang="en-US" sz="1400" spc="-1" strike="noStrike">
              <a:solidFill>
                <a:srgbClr val="000000"/>
              </a:solidFill>
              <a:latin typeface="Arial"/>
            </a:endParaRPr>
          </a:p>
        </p:txBody>
      </p:sp>
      <p:sp>
        <p:nvSpPr>
          <p:cNvPr id="100" name="Text 6"/>
          <p:cNvSpPr/>
          <p:nvPr/>
        </p:nvSpPr>
        <p:spPr>
          <a:xfrm>
            <a:off x="640080" y="2377440"/>
            <a:ext cx="2284920" cy="45612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0" lang="en-US" sz="1080" spc="-1" strike="noStrike">
                <a:solidFill>
                  <a:srgbClr val="64748b"/>
                </a:solidFill>
                <a:latin typeface="Calibri"/>
                <a:ea typeface="Calibri"/>
              </a:rPr>
              <a:t>Injection, phân quyền, secret, validate input</a:t>
            </a:r>
            <a:endParaRPr b="0" lang="en-US" sz="1080" spc="-1" strike="noStrike">
              <a:solidFill>
                <a:srgbClr val="000000"/>
              </a:solidFill>
              <a:latin typeface="Arial"/>
            </a:endParaRPr>
          </a:p>
        </p:txBody>
      </p:sp>
      <p:sp>
        <p:nvSpPr>
          <p:cNvPr id="101" name="Shape 7"/>
          <p:cNvSpPr/>
          <p:nvPr/>
        </p:nvSpPr>
        <p:spPr>
          <a:xfrm>
            <a:off x="3246120" y="1627560"/>
            <a:ext cx="2604960" cy="1279080"/>
          </a:xfrm>
          <a:prstGeom prst="roundRect">
            <a:avLst>
              <a:gd name="adj" fmla="val 5714"/>
            </a:avLst>
          </a:prstGeom>
          <a:solidFill>
            <a:srgbClr val="f1f5f9"/>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102" name="Shape 8"/>
          <p:cNvSpPr/>
          <p:nvPr/>
        </p:nvSpPr>
        <p:spPr>
          <a:xfrm>
            <a:off x="3474720" y="1865520"/>
            <a:ext cx="510840" cy="51084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103" name="Image 2" descr="preencoded.png"/>
          <p:cNvPicPr/>
          <p:nvPr/>
        </p:nvPicPr>
        <p:blipFill>
          <a:blip r:embed="rId3"/>
          <a:stretch/>
        </p:blipFill>
        <p:spPr>
          <a:xfrm>
            <a:off x="3592440" y="1983240"/>
            <a:ext cx="275400" cy="275400"/>
          </a:xfrm>
          <a:prstGeom prst="rect">
            <a:avLst/>
          </a:prstGeom>
          <a:ln w="0">
            <a:noFill/>
          </a:ln>
        </p:spPr>
      </p:pic>
      <p:sp>
        <p:nvSpPr>
          <p:cNvPr id="104" name="Text 9"/>
          <p:cNvSpPr/>
          <p:nvPr/>
        </p:nvSpPr>
        <p:spPr>
          <a:xfrm>
            <a:off x="4114800" y="1847160"/>
            <a:ext cx="1644840" cy="5475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400" spc="-1" strike="noStrike">
                <a:solidFill>
                  <a:srgbClr val="1e293b"/>
                </a:solidFill>
                <a:latin typeface="Calibri"/>
                <a:ea typeface="Calibri"/>
              </a:rPr>
              <a:t>Performance</a:t>
            </a:r>
            <a:endParaRPr b="0" lang="en-US" sz="1400" spc="-1" strike="noStrike">
              <a:solidFill>
                <a:srgbClr val="000000"/>
              </a:solidFill>
              <a:latin typeface="Arial"/>
            </a:endParaRPr>
          </a:p>
        </p:txBody>
      </p:sp>
      <p:sp>
        <p:nvSpPr>
          <p:cNvPr id="105" name="Text 10"/>
          <p:cNvSpPr/>
          <p:nvPr/>
        </p:nvSpPr>
        <p:spPr>
          <a:xfrm>
            <a:off x="3429000" y="2377440"/>
            <a:ext cx="2284920" cy="45612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0" lang="en-US" sz="1080" spc="-1" strike="noStrike">
                <a:solidFill>
                  <a:srgbClr val="64748b"/>
                </a:solidFill>
                <a:latin typeface="Calibri"/>
                <a:ea typeface="Calibri"/>
              </a:rPr>
              <a:t>N+1 query, vòng lặp tốn kém, cache</a:t>
            </a:r>
            <a:endParaRPr b="0" lang="en-US" sz="1080" spc="-1" strike="noStrike">
              <a:solidFill>
                <a:srgbClr val="000000"/>
              </a:solidFill>
              <a:latin typeface="Arial"/>
            </a:endParaRPr>
          </a:p>
        </p:txBody>
      </p:sp>
      <p:sp>
        <p:nvSpPr>
          <p:cNvPr id="106" name="Shape 11"/>
          <p:cNvSpPr/>
          <p:nvPr/>
        </p:nvSpPr>
        <p:spPr>
          <a:xfrm>
            <a:off x="6035040" y="1627560"/>
            <a:ext cx="2604960" cy="1279080"/>
          </a:xfrm>
          <a:prstGeom prst="roundRect">
            <a:avLst>
              <a:gd name="adj" fmla="val 5714"/>
            </a:avLst>
          </a:prstGeom>
          <a:solidFill>
            <a:srgbClr val="f1f5f9"/>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107" name="Shape 12"/>
          <p:cNvSpPr/>
          <p:nvPr/>
        </p:nvSpPr>
        <p:spPr>
          <a:xfrm>
            <a:off x="6263640" y="1865520"/>
            <a:ext cx="510840" cy="51084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108" name="Image 3" descr="preencoded.png"/>
          <p:cNvPicPr/>
          <p:nvPr/>
        </p:nvPicPr>
        <p:blipFill>
          <a:blip r:embed="rId4"/>
          <a:stretch/>
        </p:blipFill>
        <p:spPr>
          <a:xfrm>
            <a:off x="6381360" y="1983240"/>
            <a:ext cx="275400" cy="275400"/>
          </a:xfrm>
          <a:prstGeom prst="rect">
            <a:avLst/>
          </a:prstGeom>
          <a:ln w="0">
            <a:noFill/>
          </a:ln>
        </p:spPr>
      </p:pic>
      <p:sp>
        <p:nvSpPr>
          <p:cNvPr id="109" name="Text 13"/>
          <p:cNvSpPr/>
          <p:nvPr/>
        </p:nvSpPr>
        <p:spPr>
          <a:xfrm>
            <a:off x="6903720" y="1847160"/>
            <a:ext cx="1644840" cy="5475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400" spc="-1" strike="noStrike">
                <a:solidFill>
                  <a:srgbClr val="1e293b"/>
                </a:solidFill>
                <a:latin typeface="Calibri"/>
                <a:ea typeface="Calibri"/>
              </a:rPr>
              <a:t>Maintainability</a:t>
            </a:r>
            <a:endParaRPr b="0" lang="en-US" sz="1400" spc="-1" strike="noStrike">
              <a:solidFill>
                <a:srgbClr val="000000"/>
              </a:solidFill>
              <a:latin typeface="Arial"/>
            </a:endParaRPr>
          </a:p>
        </p:txBody>
      </p:sp>
      <p:sp>
        <p:nvSpPr>
          <p:cNvPr id="110" name="Text 14"/>
          <p:cNvSpPr/>
          <p:nvPr/>
        </p:nvSpPr>
        <p:spPr>
          <a:xfrm>
            <a:off x="6217920" y="2377440"/>
            <a:ext cx="2284920" cy="45612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0" lang="en-US" sz="1080" spc="-1" strike="noStrike">
                <a:solidFill>
                  <a:srgbClr val="64748b"/>
                </a:solidFill>
                <a:latin typeface="Calibri"/>
                <a:ea typeface="Calibri"/>
              </a:rPr>
              <a:t>Trùng lặp, đặt tên, độ phức tạp</a:t>
            </a:r>
            <a:endParaRPr b="0" lang="en-US" sz="1080" spc="-1" strike="noStrike">
              <a:solidFill>
                <a:srgbClr val="000000"/>
              </a:solidFill>
              <a:latin typeface="Arial"/>
            </a:endParaRPr>
          </a:p>
        </p:txBody>
      </p:sp>
      <p:sp>
        <p:nvSpPr>
          <p:cNvPr id="111" name="Shape 15"/>
          <p:cNvSpPr/>
          <p:nvPr/>
        </p:nvSpPr>
        <p:spPr>
          <a:xfrm>
            <a:off x="457200" y="3044880"/>
            <a:ext cx="2604960" cy="1279080"/>
          </a:xfrm>
          <a:prstGeom prst="roundRect">
            <a:avLst>
              <a:gd name="adj" fmla="val 5714"/>
            </a:avLst>
          </a:prstGeom>
          <a:solidFill>
            <a:srgbClr val="f1f5f9"/>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112" name="Shape 16"/>
          <p:cNvSpPr/>
          <p:nvPr/>
        </p:nvSpPr>
        <p:spPr>
          <a:xfrm>
            <a:off x="685800" y="3282840"/>
            <a:ext cx="510840" cy="51084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113" name="Image 4" descr="preencoded.png"/>
          <p:cNvPicPr/>
          <p:nvPr/>
        </p:nvPicPr>
        <p:blipFill>
          <a:blip r:embed="rId5"/>
          <a:stretch/>
        </p:blipFill>
        <p:spPr>
          <a:xfrm>
            <a:off x="803520" y="3400560"/>
            <a:ext cx="275400" cy="275400"/>
          </a:xfrm>
          <a:prstGeom prst="rect">
            <a:avLst/>
          </a:prstGeom>
          <a:ln w="0">
            <a:noFill/>
          </a:ln>
        </p:spPr>
      </p:pic>
      <p:sp>
        <p:nvSpPr>
          <p:cNvPr id="114" name="Text 17"/>
          <p:cNvSpPr/>
          <p:nvPr/>
        </p:nvSpPr>
        <p:spPr>
          <a:xfrm>
            <a:off x="1325880" y="3264480"/>
            <a:ext cx="1644840" cy="5475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400" spc="-1" strike="noStrike">
                <a:solidFill>
                  <a:srgbClr val="1e293b"/>
                </a:solidFill>
                <a:latin typeface="Calibri"/>
                <a:ea typeface="Calibri"/>
              </a:rPr>
              <a:t>Business logic</a:t>
            </a:r>
            <a:endParaRPr b="0" lang="en-US" sz="1400" spc="-1" strike="noStrike">
              <a:solidFill>
                <a:srgbClr val="000000"/>
              </a:solidFill>
              <a:latin typeface="Arial"/>
            </a:endParaRPr>
          </a:p>
        </p:txBody>
      </p:sp>
      <p:sp>
        <p:nvSpPr>
          <p:cNvPr id="115" name="Text 18"/>
          <p:cNvSpPr/>
          <p:nvPr/>
        </p:nvSpPr>
        <p:spPr>
          <a:xfrm>
            <a:off x="640080" y="3794760"/>
            <a:ext cx="2284920" cy="45612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0" lang="en-US" sz="1080" spc="-1" strike="noStrike">
                <a:solidFill>
                  <a:srgbClr val="64748b"/>
                </a:solidFill>
                <a:latin typeface="Calibri"/>
                <a:ea typeface="Calibri"/>
              </a:rPr>
              <a:t>Khớp đúng yêu cầu/spec, edge case</a:t>
            </a:r>
            <a:endParaRPr b="0" lang="en-US" sz="1080" spc="-1" strike="noStrike">
              <a:solidFill>
                <a:srgbClr val="000000"/>
              </a:solidFill>
              <a:latin typeface="Arial"/>
            </a:endParaRPr>
          </a:p>
        </p:txBody>
      </p:sp>
      <p:sp>
        <p:nvSpPr>
          <p:cNvPr id="116" name="Shape 19"/>
          <p:cNvSpPr/>
          <p:nvPr/>
        </p:nvSpPr>
        <p:spPr>
          <a:xfrm>
            <a:off x="3246120" y="3044880"/>
            <a:ext cx="2604960" cy="1279080"/>
          </a:xfrm>
          <a:prstGeom prst="roundRect">
            <a:avLst>
              <a:gd name="adj" fmla="val 5714"/>
            </a:avLst>
          </a:prstGeom>
          <a:solidFill>
            <a:srgbClr val="f1f5f9"/>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117" name="Shape 20"/>
          <p:cNvSpPr/>
          <p:nvPr/>
        </p:nvSpPr>
        <p:spPr>
          <a:xfrm>
            <a:off x="3474720" y="3282840"/>
            <a:ext cx="510840" cy="51084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118" name="Image 5" descr="preencoded.png"/>
          <p:cNvPicPr/>
          <p:nvPr/>
        </p:nvPicPr>
        <p:blipFill>
          <a:blip r:embed="rId6"/>
          <a:stretch/>
        </p:blipFill>
        <p:spPr>
          <a:xfrm>
            <a:off x="3592440" y="3400560"/>
            <a:ext cx="275400" cy="275400"/>
          </a:xfrm>
          <a:prstGeom prst="rect">
            <a:avLst/>
          </a:prstGeom>
          <a:ln w="0">
            <a:noFill/>
          </a:ln>
        </p:spPr>
      </p:pic>
      <p:sp>
        <p:nvSpPr>
          <p:cNvPr id="119" name="Text 21"/>
          <p:cNvSpPr/>
          <p:nvPr/>
        </p:nvSpPr>
        <p:spPr>
          <a:xfrm>
            <a:off x="4114800" y="3264480"/>
            <a:ext cx="1644840" cy="5475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400" spc="-1" strike="noStrike">
                <a:solidFill>
                  <a:srgbClr val="1e293b"/>
                </a:solidFill>
                <a:latin typeface="Calibri"/>
                <a:ea typeface="Calibri"/>
              </a:rPr>
              <a:t>Test &amp; reliability</a:t>
            </a:r>
            <a:endParaRPr b="0" lang="en-US" sz="1400" spc="-1" strike="noStrike">
              <a:solidFill>
                <a:srgbClr val="000000"/>
              </a:solidFill>
              <a:latin typeface="Arial"/>
            </a:endParaRPr>
          </a:p>
        </p:txBody>
      </p:sp>
      <p:sp>
        <p:nvSpPr>
          <p:cNvPr id="120" name="Text 22"/>
          <p:cNvSpPr/>
          <p:nvPr/>
        </p:nvSpPr>
        <p:spPr>
          <a:xfrm>
            <a:off x="3429000" y="3794760"/>
            <a:ext cx="2284920" cy="45612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0" lang="en-US" sz="1080" spc="-1" strike="noStrike">
                <a:solidFill>
                  <a:srgbClr val="64748b"/>
                </a:solidFill>
                <a:latin typeface="Calibri"/>
                <a:ea typeface="Calibri"/>
              </a:rPr>
              <a:t>Coverage code mới, xử lý lỗi</a:t>
            </a:r>
            <a:endParaRPr b="0" lang="en-US" sz="1080" spc="-1" strike="noStrike">
              <a:solidFill>
                <a:srgbClr val="000000"/>
              </a:solidFill>
              <a:latin typeface="Arial"/>
            </a:endParaRPr>
          </a:p>
        </p:txBody>
      </p:sp>
      <p:sp>
        <p:nvSpPr>
          <p:cNvPr id="121" name="Shape 23"/>
          <p:cNvSpPr/>
          <p:nvPr/>
        </p:nvSpPr>
        <p:spPr>
          <a:xfrm>
            <a:off x="6035040" y="3044880"/>
            <a:ext cx="2604960" cy="1279080"/>
          </a:xfrm>
          <a:prstGeom prst="roundRect">
            <a:avLst>
              <a:gd name="adj" fmla="val 5714"/>
            </a:avLst>
          </a:prstGeom>
          <a:solidFill>
            <a:srgbClr val="ecfdf5"/>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122" name="Shape 24"/>
          <p:cNvSpPr/>
          <p:nvPr/>
        </p:nvSpPr>
        <p:spPr>
          <a:xfrm>
            <a:off x="6263640" y="3282840"/>
            <a:ext cx="510840" cy="510840"/>
          </a:xfrm>
          <a:prstGeom prst="ellipse">
            <a:avLst/>
          </a:prstGeom>
          <a:solidFill>
            <a:srgbClr val="0f172a"/>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123" name="Image 6" descr="preencoded.png"/>
          <p:cNvPicPr/>
          <p:nvPr/>
        </p:nvPicPr>
        <p:blipFill>
          <a:blip r:embed="rId7"/>
          <a:stretch/>
        </p:blipFill>
        <p:spPr>
          <a:xfrm>
            <a:off x="6381360" y="3400560"/>
            <a:ext cx="275400" cy="275400"/>
          </a:xfrm>
          <a:prstGeom prst="rect">
            <a:avLst/>
          </a:prstGeom>
          <a:ln w="0">
            <a:noFill/>
          </a:ln>
        </p:spPr>
      </p:pic>
      <p:sp>
        <p:nvSpPr>
          <p:cNvPr id="124" name="Text 25"/>
          <p:cNvSpPr/>
          <p:nvPr/>
        </p:nvSpPr>
        <p:spPr>
          <a:xfrm>
            <a:off x="6903720" y="3264480"/>
            <a:ext cx="1644840" cy="5475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400" spc="-1" strike="noStrike">
                <a:solidFill>
                  <a:srgbClr val="1e293b"/>
                </a:solidFill>
                <a:latin typeface="Calibri"/>
                <a:ea typeface="Calibri"/>
              </a:rPr>
              <a:t>Tổng hợp &amp; lọc</a:t>
            </a:r>
            <a:endParaRPr b="0" lang="en-US" sz="1400" spc="-1" strike="noStrike">
              <a:solidFill>
                <a:srgbClr val="000000"/>
              </a:solidFill>
              <a:latin typeface="Arial"/>
            </a:endParaRPr>
          </a:p>
        </p:txBody>
      </p:sp>
      <p:sp>
        <p:nvSpPr>
          <p:cNvPr id="125" name="Text 26"/>
          <p:cNvSpPr/>
          <p:nvPr/>
        </p:nvSpPr>
        <p:spPr>
          <a:xfrm>
            <a:off x="6217920" y="3794760"/>
            <a:ext cx="2284920" cy="45612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0" lang="en-US" sz="1080" spc="-1" strike="noStrike">
                <a:solidFill>
                  <a:srgbClr val="64748b"/>
                </a:solidFill>
                <a:latin typeface="Calibri"/>
                <a:ea typeface="Calibri"/>
              </a:rPr>
              <a:t>Gom kết quả, loại trùng, xếp ưu tiên</a:t>
            </a:r>
            <a:endParaRPr b="0" lang="en-US" sz="108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26" name="Shape 0"/>
          <p:cNvSpPr/>
          <p:nvPr/>
        </p:nvSpPr>
        <p:spPr>
          <a:xfrm>
            <a:off x="457200" y="384120"/>
            <a:ext cx="657360" cy="65736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127" name="Image 0" descr="preencoded.png"/>
          <p:cNvPicPr/>
          <p:nvPr/>
        </p:nvPicPr>
        <p:blipFill>
          <a:blip r:embed="rId1"/>
          <a:stretch/>
        </p:blipFill>
        <p:spPr>
          <a:xfrm>
            <a:off x="608760" y="535320"/>
            <a:ext cx="354600" cy="354600"/>
          </a:xfrm>
          <a:prstGeom prst="rect">
            <a:avLst/>
          </a:prstGeom>
          <a:ln w="0">
            <a:noFill/>
          </a:ln>
        </p:spPr>
      </p:pic>
      <p:sp>
        <p:nvSpPr>
          <p:cNvPr id="128" name="Text 1"/>
          <p:cNvSpPr/>
          <p:nvPr/>
        </p:nvSpPr>
        <p:spPr>
          <a:xfrm>
            <a:off x="1298520" y="384120"/>
            <a:ext cx="7405560" cy="6573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2700" spc="-1" strike="noStrike">
                <a:solidFill>
                  <a:srgbClr val="1e293b"/>
                </a:solidFill>
                <a:latin typeface="Calibri"/>
                <a:ea typeface="Calibri"/>
              </a:rPr>
              <a:t>5 Nguyên tắc để review chuẩn hơn</a:t>
            </a:r>
            <a:endParaRPr b="0" lang="en-US" sz="2700" spc="-1" strike="noStrike">
              <a:solidFill>
                <a:srgbClr val="000000"/>
              </a:solidFill>
              <a:latin typeface="Arial"/>
            </a:endParaRPr>
          </a:p>
        </p:txBody>
      </p:sp>
      <p:sp>
        <p:nvSpPr>
          <p:cNvPr id="129" name="Shape 3"/>
          <p:cNvSpPr/>
          <p:nvPr/>
        </p:nvSpPr>
        <p:spPr>
          <a:xfrm>
            <a:off x="503280" y="2286360"/>
            <a:ext cx="474480" cy="47448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130" name="Image 1" descr="preencoded.png"/>
          <p:cNvPicPr/>
          <p:nvPr/>
        </p:nvPicPr>
        <p:blipFill>
          <a:blip r:embed="rId2"/>
          <a:stretch/>
        </p:blipFill>
        <p:spPr>
          <a:xfrm>
            <a:off x="612720" y="2395800"/>
            <a:ext cx="255600" cy="255600"/>
          </a:xfrm>
          <a:prstGeom prst="rect">
            <a:avLst/>
          </a:prstGeom>
          <a:ln w="0">
            <a:noFill/>
          </a:ln>
        </p:spPr>
      </p:pic>
      <p:sp>
        <p:nvSpPr>
          <p:cNvPr id="131" name="Text 4"/>
          <p:cNvSpPr/>
          <p:nvPr/>
        </p:nvSpPr>
        <p:spPr>
          <a:xfrm>
            <a:off x="1143360" y="2286360"/>
            <a:ext cx="7542720" cy="4744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350" spc="-1" strike="noStrike">
                <a:solidFill>
                  <a:srgbClr val="1e293b"/>
                </a:solidFill>
                <a:latin typeface="Calibri"/>
                <a:ea typeface="Calibri"/>
              </a:rPr>
              <a:t>Khóa review vào diff  </a:t>
            </a:r>
            <a:r>
              <a:rPr b="0" lang="en-US" sz="1350" spc="-1" strike="noStrike">
                <a:solidFill>
                  <a:srgbClr val="64748b"/>
                </a:solidFill>
                <a:latin typeface="Calibri"/>
                <a:ea typeface="Calibri"/>
              </a:rPr>
              <a:t>— AI Chỉ soi phần code có thay đổi → không đụng lỗi cũ của người khác</a:t>
            </a:r>
            <a:endParaRPr b="0" lang="en-US" sz="1350" spc="-1" strike="noStrike">
              <a:solidFill>
                <a:srgbClr val="000000"/>
              </a:solidFill>
              <a:latin typeface="Arial"/>
            </a:endParaRPr>
          </a:p>
        </p:txBody>
      </p:sp>
      <p:sp>
        <p:nvSpPr>
          <p:cNvPr id="132" name="Shape 5"/>
          <p:cNvSpPr/>
          <p:nvPr/>
        </p:nvSpPr>
        <p:spPr>
          <a:xfrm>
            <a:off x="503280" y="2962800"/>
            <a:ext cx="474480" cy="474480"/>
          </a:xfrm>
          <a:prstGeom prst="ellipse">
            <a:avLst/>
          </a:prstGeom>
          <a:solidFill>
            <a:srgbClr val="14b8a6"/>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133" name="Image 2" descr="preencoded.png"/>
          <p:cNvPicPr/>
          <p:nvPr/>
        </p:nvPicPr>
        <p:blipFill>
          <a:blip r:embed="rId3"/>
          <a:stretch/>
        </p:blipFill>
        <p:spPr>
          <a:xfrm>
            <a:off x="612720" y="3072240"/>
            <a:ext cx="255600" cy="255600"/>
          </a:xfrm>
          <a:prstGeom prst="rect">
            <a:avLst/>
          </a:prstGeom>
          <a:ln w="0">
            <a:noFill/>
          </a:ln>
        </p:spPr>
      </p:pic>
      <p:sp>
        <p:nvSpPr>
          <p:cNvPr id="134" name="Text 6"/>
          <p:cNvSpPr/>
          <p:nvPr/>
        </p:nvSpPr>
        <p:spPr>
          <a:xfrm>
            <a:off x="1143360" y="2962800"/>
            <a:ext cx="7542720" cy="4744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350" spc="-1" strike="noStrike">
                <a:solidFill>
                  <a:srgbClr val="1e293b"/>
                </a:solidFill>
                <a:latin typeface="Calibri"/>
                <a:ea typeface="Calibri"/>
              </a:rPr>
              <a:t>Cho biết ý định  </a:t>
            </a:r>
            <a:r>
              <a:rPr b="0" lang="en-US" sz="1350" spc="-1" strike="noStrike">
                <a:solidFill>
                  <a:srgbClr val="64748b"/>
                </a:solidFill>
                <a:latin typeface="Calibri"/>
                <a:ea typeface="Calibri"/>
              </a:rPr>
              <a:t>— Nói rõ PR này định làm gì → AI không bị đoán mò mục tiêu của mình</a:t>
            </a:r>
            <a:endParaRPr b="0" lang="en-US" sz="1350" spc="-1" strike="noStrike">
              <a:solidFill>
                <a:srgbClr val="000000"/>
              </a:solidFill>
              <a:latin typeface="Arial"/>
            </a:endParaRPr>
          </a:p>
        </p:txBody>
      </p:sp>
      <p:sp>
        <p:nvSpPr>
          <p:cNvPr id="135" name="Shape 7"/>
          <p:cNvSpPr/>
          <p:nvPr/>
        </p:nvSpPr>
        <p:spPr>
          <a:xfrm>
            <a:off x="503280" y="3639600"/>
            <a:ext cx="474480" cy="47448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136" name="Image 3" descr="preencoded.png"/>
          <p:cNvPicPr/>
          <p:nvPr/>
        </p:nvPicPr>
        <p:blipFill>
          <a:blip r:embed="rId4"/>
          <a:stretch/>
        </p:blipFill>
        <p:spPr>
          <a:xfrm>
            <a:off x="612720" y="3749040"/>
            <a:ext cx="255600" cy="255600"/>
          </a:xfrm>
          <a:prstGeom prst="rect">
            <a:avLst/>
          </a:prstGeom>
          <a:ln w="0">
            <a:noFill/>
          </a:ln>
        </p:spPr>
      </p:pic>
      <p:sp>
        <p:nvSpPr>
          <p:cNvPr id="137" name="Text 8"/>
          <p:cNvSpPr/>
          <p:nvPr/>
        </p:nvSpPr>
        <p:spPr>
          <a:xfrm>
            <a:off x="1143360" y="3639600"/>
            <a:ext cx="7542720" cy="4744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350" spc="-1" strike="noStrike">
                <a:solidFill>
                  <a:srgbClr val="1e293b"/>
                </a:solidFill>
                <a:latin typeface="Calibri"/>
                <a:ea typeface="Calibri"/>
              </a:rPr>
              <a:t>Có các file rule đúng scope  </a:t>
            </a:r>
            <a:r>
              <a:rPr b="0" lang="en-US" sz="1350" spc="-1" strike="noStrike">
                <a:solidFill>
                  <a:srgbClr val="64748b"/>
                </a:solidFill>
                <a:latin typeface="Calibri"/>
                <a:ea typeface="Calibri"/>
              </a:rPr>
              <a:t>— AI sẽ dựa vào thông tin có sẵn về dự án thay vì tự đoán mò</a:t>
            </a:r>
            <a:endParaRPr b="0" lang="en-US" sz="1350" spc="-1" strike="noStrike">
              <a:solidFill>
                <a:srgbClr val="000000"/>
              </a:solidFill>
              <a:latin typeface="Arial"/>
            </a:endParaRPr>
          </a:p>
        </p:txBody>
      </p:sp>
      <p:sp>
        <p:nvSpPr>
          <p:cNvPr id="138" name="Shape 11"/>
          <p:cNvSpPr/>
          <p:nvPr/>
        </p:nvSpPr>
        <p:spPr>
          <a:xfrm>
            <a:off x="503280" y="1600200"/>
            <a:ext cx="474480" cy="47448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139" name="Image 5" descr="preencoded.png"/>
          <p:cNvPicPr/>
          <p:nvPr/>
        </p:nvPicPr>
        <p:blipFill>
          <a:blip r:embed="rId5"/>
          <a:stretch/>
        </p:blipFill>
        <p:spPr>
          <a:xfrm>
            <a:off x="612720" y="1709640"/>
            <a:ext cx="255600" cy="255600"/>
          </a:xfrm>
          <a:prstGeom prst="rect">
            <a:avLst/>
          </a:prstGeom>
          <a:ln w="0">
            <a:noFill/>
          </a:ln>
        </p:spPr>
      </p:pic>
      <p:sp>
        <p:nvSpPr>
          <p:cNvPr id="140" name="Text 12"/>
          <p:cNvSpPr/>
          <p:nvPr/>
        </p:nvSpPr>
        <p:spPr>
          <a:xfrm>
            <a:off x="1143360" y="1600200"/>
            <a:ext cx="7542720" cy="4744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1350" spc="-1" strike="noStrike">
                <a:solidFill>
                  <a:srgbClr val="1e293b"/>
                </a:solidFill>
                <a:latin typeface="Calibri"/>
                <a:ea typeface="Calibri"/>
              </a:rPr>
              <a:t>Học theo tư duy của sếp: </a:t>
            </a:r>
            <a:r>
              <a:rPr b="0" lang="en-US" sz="1400" spc="-1" strike="noStrike">
                <a:solidFill>
                  <a:srgbClr val="64748b"/>
                </a:solidFill>
                <a:latin typeface="Calibri"/>
                <a:ea typeface="Calibri"/>
              </a:rPr>
              <a:t>Cung cấp rõ context cho AI, trước khi bắt nó làm việc</a:t>
            </a:r>
            <a:endParaRPr b="0" lang="en-US" sz="1400" spc="-1" strike="noStrike">
              <a:solidFill>
                <a:srgbClr val="000000"/>
              </a:solidFill>
              <a:latin typeface="Arial"/>
            </a:endParaRPr>
          </a:p>
        </p:txBody>
      </p:sp>
      <p:sp>
        <p:nvSpPr>
          <p:cNvPr id="141" name="Text 23"/>
          <p:cNvSpPr/>
          <p:nvPr/>
        </p:nvSpPr>
        <p:spPr>
          <a:xfrm>
            <a:off x="685800" y="4343400"/>
            <a:ext cx="8000280" cy="47448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350" spc="-1" strike="noStrike">
                <a:solidFill>
                  <a:srgbClr val="ffffff"/>
                </a:solidFill>
                <a:latin typeface="Calibri"/>
                <a:ea typeface="Calibri"/>
              </a:rPr>
              <a:t>Luôn kiểm tra kết quả review  </a:t>
            </a:r>
            <a:r>
              <a:rPr b="0" lang="en-US" sz="1350" spc="-1" strike="noStrike">
                <a:solidFill>
                  <a:srgbClr val="ffffff"/>
                </a:solidFill>
                <a:latin typeface="Calibri"/>
                <a:ea typeface="Calibri"/>
              </a:rPr>
              <a:t>— Đừng tin tưởng, dựa dẫm hoàn toàn vào AI, phải luôn double check dù kết quả chạy được. </a:t>
            </a:r>
            <a:r>
              <a:rPr b="1" lang="en-US" sz="1350" spc="-1" strike="noStrike">
                <a:solidFill>
                  <a:srgbClr val="ffffff"/>
                </a:solidFill>
                <a:latin typeface="Calibri"/>
                <a:ea typeface="Calibri"/>
              </a:rPr>
              <a:t>AI rất hay lấp liếm kết quả bằng cách này hay cách khác.</a:t>
            </a:r>
            <a:endParaRPr b="0" lang="en-US" sz="135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42" name="Shape 0"/>
          <p:cNvSpPr/>
          <p:nvPr/>
        </p:nvSpPr>
        <p:spPr>
          <a:xfrm>
            <a:off x="457200" y="384120"/>
            <a:ext cx="657360" cy="65736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143" name="Image 0" descr="preencoded.png"/>
          <p:cNvPicPr/>
          <p:nvPr/>
        </p:nvPicPr>
        <p:blipFill>
          <a:blip r:embed="rId1"/>
          <a:stretch/>
        </p:blipFill>
        <p:spPr>
          <a:xfrm>
            <a:off x="608760" y="535320"/>
            <a:ext cx="354600" cy="354600"/>
          </a:xfrm>
          <a:prstGeom prst="rect">
            <a:avLst/>
          </a:prstGeom>
          <a:ln w="0">
            <a:noFill/>
          </a:ln>
        </p:spPr>
      </p:pic>
      <p:sp>
        <p:nvSpPr>
          <p:cNvPr id="144" name="Text 1"/>
          <p:cNvSpPr/>
          <p:nvPr/>
        </p:nvSpPr>
        <p:spPr>
          <a:xfrm>
            <a:off x="1298520" y="384120"/>
            <a:ext cx="7405560" cy="6573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2700" spc="-1" strike="noStrike">
                <a:solidFill>
                  <a:srgbClr val="1e293b"/>
                </a:solidFill>
                <a:latin typeface="Calibri"/>
                <a:ea typeface="Calibri"/>
              </a:rPr>
              <a:t>/code-review của Claude Code</a:t>
            </a:r>
            <a:endParaRPr b="0" lang="en-US" sz="2700" spc="-1" strike="noStrike">
              <a:solidFill>
                <a:srgbClr val="000000"/>
              </a:solidFill>
              <a:latin typeface="Arial"/>
            </a:endParaRPr>
          </a:p>
        </p:txBody>
      </p:sp>
      <p:sp>
        <p:nvSpPr>
          <p:cNvPr id="145" name="Text 2"/>
          <p:cNvSpPr/>
          <p:nvPr/>
        </p:nvSpPr>
        <p:spPr>
          <a:xfrm>
            <a:off x="1298520" y="1024200"/>
            <a:ext cx="7405560" cy="3646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0" lang="en-US" sz="1400" spc="-1" strike="noStrike">
                <a:solidFill>
                  <a:srgbClr val="64748b"/>
                </a:solidFill>
                <a:latin typeface="Calibri"/>
                <a:ea typeface="Calibri"/>
              </a:rPr>
              <a:t>Multi-agent + tầng kiểm định — persona agent được làm sẵn</a:t>
            </a:r>
            <a:endParaRPr b="0" lang="en-US" sz="1400" spc="-1" strike="noStrike">
              <a:solidFill>
                <a:srgbClr val="000000"/>
              </a:solidFill>
              <a:latin typeface="Arial"/>
            </a:endParaRPr>
          </a:p>
        </p:txBody>
      </p:sp>
      <p:sp>
        <p:nvSpPr>
          <p:cNvPr id="146" name="Shape 3"/>
          <p:cNvSpPr/>
          <p:nvPr/>
        </p:nvSpPr>
        <p:spPr>
          <a:xfrm>
            <a:off x="457200" y="2148840"/>
            <a:ext cx="1187640" cy="1050480"/>
          </a:xfrm>
          <a:prstGeom prst="roundRect">
            <a:avLst>
              <a:gd name="adj" fmla="val 6957"/>
            </a:avLst>
          </a:prstGeom>
          <a:solidFill>
            <a:srgbClr val="f1f5f9"/>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147" name="Text 4"/>
          <p:cNvSpPr/>
          <p:nvPr/>
        </p:nvSpPr>
        <p:spPr>
          <a:xfrm>
            <a:off x="457200" y="2286000"/>
            <a:ext cx="1187640" cy="31896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300" spc="-1" strike="noStrike">
                <a:solidFill>
                  <a:srgbClr val="64748b"/>
                </a:solidFill>
                <a:latin typeface="Calibri"/>
                <a:ea typeface="Calibri"/>
              </a:rPr>
              <a:t>1</a:t>
            </a:r>
            <a:endParaRPr b="0" lang="en-US" sz="1300" spc="-1" strike="noStrike">
              <a:solidFill>
                <a:srgbClr val="000000"/>
              </a:solidFill>
              <a:latin typeface="Arial"/>
            </a:endParaRPr>
          </a:p>
        </p:txBody>
      </p:sp>
      <p:sp>
        <p:nvSpPr>
          <p:cNvPr id="148" name="Text 5"/>
          <p:cNvSpPr/>
          <p:nvPr/>
        </p:nvSpPr>
        <p:spPr>
          <a:xfrm>
            <a:off x="502920" y="2578680"/>
            <a:ext cx="1096200" cy="56592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050" spc="-1" strike="noStrike">
                <a:solidFill>
                  <a:srgbClr val="1e293b"/>
                </a:solidFill>
                <a:latin typeface="Calibri"/>
                <a:ea typeface="Calibri"/>
              </a:rPr>
              <a:t>Sàng lọc</a:t>
            </a:r>
            <a:endParaRPr b="0" lang="en-US" sz="1050" spc="-1" strike="noStrike">
              <a:solidFill>
                <a:srgbClr val="000000"/>
              </a:solidFill>
              <a:latin typeface="Arial"/>
            </a:endParaRPr>
          </a:p>
        </p:txBody>
      </p:sp>
      <p:sp>
        <p:nvSpPr>
          <p:cNvPr id="149" name="Text 6"/>
          <p:cNvSpPr/>
          <p:nvPr/>
        </p:nvSpPr>
        <p:spPr>
          <a:xfrm>
            <a:off x="1645920" y="2395800"/>
            <a:ext cx="200160" cy="54756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2000" spc="-1" strike="noStrike">
                <a:solidFill>
                  <a:srgbClr val="0d9488"/>
                </a:solidFill>
                <a:latin typeface="Calibri"/>
                <a:ea typeface="Calibri"/>
              </a:rPr>
              <a:t>›</a:t>
            </a:r>
            <a:endParaRPr b="0" lang="en-US" sz="2000" spc="-1" strike="noStrike">
              <a:solidFill>
                <a:srgbClr val="000000"/>
              </a:solidFill>
              <a:latin typeface="Arial"/>
            </a:endParaRPr>
          </a:p>
        </p:txBody>
      </p:sp>
      <p:sp>
        <p:nvSpPr>
          <p:cNvPr id="150" name="Shape 7"/>
          <p:cNvSpPr/>
          <p:nvPr/>
        </p:nvSpPr>
        <p:spPr>
          <a:xfrm>
            <a:off x="1847160" y="2148840"/>
            <a:ext cx="1187640" cy="1050480"/>
          </a:xfrm>
          <a:prstGeom prst="roundRect">
            <a:avLst>
              <a:gd name="adj" fmla="val 6957"/>
            </a:avLst>
          </a:prstGeom>
          <a:solidFill>
            <a:srgbClr val="f1f5f9"/>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151" name="Text 8"/>
          <p:cNvSpPr/>
          <p:nvPr/>
        </p:nvSpPr>
        <p:spPr>
          <a:xfrm>
            <a:off x="1847160" y="2286000"/>
            <a:ext cx="1187640" cy="31896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300" spc="-1" strike="noStrike">
                <a:solidFill>
                  <a:srgbClr val="64748b"/>
                </a:solidFill>
                <a:latin typeface="Calibri"/>
                <a:ea typeface="Calibri"/>
              </a:rPr>
              <a:t>2</a:t>
            </a:r>
            <a:endParaRPr b="0" lang="en-US" sz="1300" spc="-1" strike="noStrike">
              <a:solidFill>
                <a:srgbClr val="000000"/>
              </a:solidFill>
              <a:latin typeface="Arial"/>
            </a:endParaRPr>
          </a:p>
        </p:txBody>
      </p:sp>
      <p:sp>
        <p:nvSpPr>
          <p:cNvPr id="152" name="Text 9"/>
          <p:cNvSpPr/>
          <p:nvPr/>
        </p:nvSpPr>
        <p:spPr>
          <a:xfrm>
            <a:off x="1892880" y="2578680"/>
            <a:ext cx="1096200" cy="56592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050" spc="-1" strike="noStrike">
                <a:solidFill>
                  <a:srgbClr val="1e293b"/>
                </a:solidFill>
                <a:latin typeface="Calibri"/>
                <a:ea typeface="Calibri"/>
              </a:rPr>
              <a:t>Ngữ cảnh</a:t>
            </a:r>
            <a:endParaRPr b="0" lang="en-US" sz="1050" spc="-1" strike="noStrike">
              <a:solidFill>
                <a:srgbClr val="000000"/>
              </a:solidFill>
              <a:latin typeface="Arial"/>
            </a:endParaRPr>
          </a:p>
          <a:p>
            <a:pPr algn="ctr" defTabSz="914400">
              <a:lnSpc>
                <a:spcPct val="100000"/>
              </a:lnSpc>
              <a:tabLst>
                <a:tab algn="l" pos="0"/>
              </a:tabLst>
            </a:pPr>
            <a:r>
              <a:rPr b="1" lang="en-US" sz="1050" spc="-1" strike="noStrike">
                <a:solidFill>
                  <a:srgbClr val="1e293b"/>
                </a:solidFill>
                <a:latin typeface="Calibri"/>
                <a:ea typeface="Calibri"/>
              </a:rPr>
              <a:t>(CLAUDE.md)</a:t>
            </a:r>
            <a:endParaRPr b="0" lang="en-US" sz="1050" spc="-1" strike="noStrike">
              <a:solidFill>
                <a:srgbClr val="000000"/>
              </a:solidFill>
              <a:latin typeface="Arial"/>
            </a:endParaRPr>
          </a:p>
        </p:txBody>
      </p:sp>
      <p:sp>
        <p:nvSpPr>
          <p:cNvPr id="153" name="Text 10"/>
          <p:cNvSpPr/>
          <p:nvPr/>
        </p:nvSpPr>
        <p:spPr>
          <a:xfrm>
            <a:off x="3035880" y="2395800"/>
            <a:ext cx="200160" cy="54756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2000" spc="-1" strike="noStrike">
                <a:solidFill>
                  <a:srgbClr val="0d9488"/>
                </a:solidFill>
                <a:latin typeface="Calibri"/>
                <a:ea typeface="Calibri"/>
              </a:rPr>
              <a:t>›</a:t>
            </a:r>
            <a:endParaRPr b="0" lang="en-US" sz="2000" spc="-1" strike="noStrike">
              <a:solidFill>
                <a:srgbClr val="000000"/>
              </a:solidFill>
              <a:latin typeface="Arial"/>
            </a:endParaRPr>
          </a:p>
        </p:txBody>
      </p:sp>
      <p:sp>
        <p:nvSpPr>
          <p:cNvPr id="154" name="Shape 11"/>
          <p:cNvSpPr/>
          <p:nvPr/>
        </p:nvSpPr>
        <p:spPr>
          <a:xfrm>
            <a:off x="3237120" y="2148840"/>
            <a:ext cx="1187640" cy="1050480"/>
          </a:xfrm>
          <a:prstGeom prst="roundRect">
            <a:avLst>
              <a:gd name="adj" fmla="val 6957"/>
            </a:avLst>
          </a:prstGeom>
          <a:solidFill>
            <a:srgbClr val="f1f5f9"/>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155" name="Text 12"/>
          <p:cNvSpPr/>
          <p:nvPr/>
        </p:nvSpPr>
        <p:spPr>
          <a:xfrm>
            <a:off x="3237120" y="2286000"/>
            <a:ext cx="1187640" cy="31896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300" spc="-1" strike="noStrike">
                <a:solidFill>
                  <a:srgbClr val="64748b"/>
                </a:solidFill>
                <a:latin typeface="Calibri"/>
                <a:ea typeface="Calibri"/>
              </a:rPr>
              <a:t>3</a:t>
            </a:r>
            <a:endParaRPr b="0" lang="en-US" sz="1300" spc="-1" strike="noStrike">
              <a:solidFill>
                <a:srgbClr val="000000"/>
              </a:solidFill>
              <a:latin typeface="Arial"/>
            </a:endParaRPr>
          </a:p>
        </p:txBody>
      </p:sp>
      <p:sp>
        <p:nvSpPr>
          <p:cNvPr id="156" name="Text 13"/>
          <p:cNvSpPr/>
          <p:nvPr/>
        </p:nvSpPr>
        <p:spPr>
          <a:xfrm>
            <a:off x="3282840" y="2578680"/>
            <a:ext cx="1096200" cy="56592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050" spc="-1" strike="noStrike">
                <a:solidFill>
                  <a:srgbClr val="1e293b"/>
                </a:solidFill>
                <a:latin typeface="Calibri"/>
                <a:ea typeface="Calibri"/>
              </a:rPr>
              <a:t>Multi-agent</a:t>
            </a:r>
            <a:endParaRPr b="0" lang="en-US" sz="1050" spc="-1" strike="noStrike">
              <a:solidFill>
                <a:srgbClr val="000000"/>
              </a:solidFill>
              <a:latin typeface="Arial"/>
            </a:endParaRPr>
          </a:p>
          <a:p>
            <a:pPr algn="ctr" defTabSz="914400">
              <a:lnSpc>
                <a:spcPct val="100000"/>
              </a:lnSpc>
              <a:tabLst>
                <a:tab algn="l" pos="0"/>
              </a:tabLst>
            </a:pPr>
            <a:r>
              <a:rPr b="1" lang="en-US" sz="1050" spc="-1" strike="noStrike">
                <a:solidFill>
                  <a:srgbClr val="1e293b"/>
                </a:solidFill>
                <a:latin typeface="Calibri"/>
                <a:ea typeface="Calibri"/>
              </a:rPr>
              <a:t>song song</a:t>
            </a:r>
            <a:endParaRPr b="0" lang="en-US" sz="1050" spc="-1" strike="noStrike">
              <a:solidFill>
                <a:srgbClr val="000000"/>
              </a:solidFill>
              <a:latin typeface="Arial"/>
            </a:endParaRPr>
          </a:p>
        </p:txBody>
      </p:sp>
      <p:sp>
        <p:nvSpPr>
          <p:cNvPr id="157" name="Text 14"/>
          <p:cNvSpPr/>
          <p:nvPr/>
        </p:nvSpPr>
        <p:spPr>
          <a:xfrm>
            <a:off x="4425840" y="2395800"/>
            <a:ext cx="200160" cy="54756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2000" spc="-1" strike="noStrike">
                <a:solidFill>
                  <a:srgbClr val="0d9488"/>
                </a:solidFill>
                <a:latin typeface="Calibri"/>
                <a:ea typeface="Calibri"/>
              </a:rPr>
              <a:t>›</a:t>
            </a:r>
            <a:endParaRPr b="0" lang="en-US" sz="2000" spc="-1" strike="noStrike">
              <a:solidFill>
                <a:srgbClr val="000000"/>
              </a:solidFill>
              <a:latin typeface="Arial"/>
            </a:endParaRPr>
          </a:p>
        </p:txBody>
      </p:sp>
      <p:sp>
        <p:nvSpPr>
          <p:cNvPr id="158" name="Shape 15"/>
          <p:cNvSpPr/>
          <p:nvPr/>
        </p:nvSpPr>
        <p:spPr>
          <a:xfrm>
            <a:off x="4626720" y="2148840"/>
            <a:ext cx="1187640" cy="1050480"/>
          </a:xfrm>
          <a:prstGeom prst="roundRect">
            <a:avLst>
              <a:gd name="adj" fmla="val 6957"/>
            </a:avLst>
          </a:prstGeom>
          <a:solidFill>
            <a:srgbClr val="ecfdf5"/>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159" name="Text 16"/>
          <p:cNvSpPr/>
          <p:nvPr/>
        </p:nvSpPr>
        <p:spPr>
          <a:xfrm>
            <a:off x="4626720" y="2286000"/>
            <a:ext cx="1187640" cy="31896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300" spc="-1" strike="noStrike">
                <a:solidFill>
                  <a:srgbClr val="0d9488"/>
                </a:solidFill>
                <a:latin typeface="Calibri"/>
                <a:ea typeface="Calibri"/>
              </a:rPr>
              <a:t>4</a:t>
            </a:r>
            <a:endParaRPr b="0" lang="en-US" sz="1300" spc="-1" strike="noStrike">
              <a:solidFill>
                <a:srgbClr val="000000"/>
              </a:solidFill>
              <a:latin typeface="Arial"/>
            </a:endParaRPr>
          </a:p>
        </p:txBody>
      </p:sp>
      <p:sp>
        <p:nvSpPr>
          <p:cNvPr id="160" name="Text 17"/>
          <p:cNvSpPr/>
          <p:nvPr/>
        </p:nvSpPr>
        <p:spPr>
          <a:xfrm>
            <a:off x="4672440" y="2578680"/>
            <a:ext cx="1096200" cy="56592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050" spc="-1" strike="noStrike">
                <a:solidFill>
                  <a:srgbClr val="1e293b"/>
                </a:solidFill>
                <a:latin typeface="Calibri"/>
                <a:ea typeface="Calibri"/>
              </a:rPr>
              <a:t>Kiểm định</a:t>
            </a:r>
            <a:endParaRPr b="0" lang="en-US" sz="1050" spc="-1" strike="noStrike">
              <a:solidFill>
                <a:srgbClr val="000000"/>
              </a:solidFill>
              <a:latin typeface="Arial"/>
            </a:endParaRPr>
          </a:p>
          <a:p>
            <a:pPr algn="ctr" defTabSz="914400">
              <a:lnSpc>
                <a:spcPct val="100000"/>
              </a:lnSpc>
              <a:tabLst>
                <a:tab algn="l" pos="0"/>
              </a:tabLst>
            </a:pPr>
            <a:r>
              <a:rPr b="1" lang="en-US" sz="1050" spc="-1" strike="noStrike">
                <a:solidFill>
                  <a:srgbClr val="1e293b"/>
                </a:solidFill>
                <a:latin typeface="Calibri"/>
                <a:ea typeface="Calibri"/>
              </a:rPr>
              <a:t>lại issue</a:t>
            </a:r>
            <a:endParaRPr b="0" lang="en-US" sz="1050" spc="-1" strike="noStrike">
              <a:solidFill>
                <a:srgbClr val="000000"/>
              </a:solidFill>
              <a:latin typeface="Arial"/>
            </a:endParaRPr>
          </a:p>
        </p:txBody>
      </p:sp>
      <p:sp>
        <p:nvSpPr>
          <p:cNvPr id="161" name="Text 18"/>
          <p:cNvSpPr/>
          <p:nvPr/>
        </p:nvSpPr>
        <p:spPr>
          <a:xfrm>
            <a:off x="5815440" y="2395800"/>
            <a:ext cx="200160" cy="54756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2000" spc="-1" strike="noStrike">
                <a:solidFill>
                  <a:srgbClr val="0d9488"/>
                </a:solidFill>
                <a:latin typeface="Calibri"/>
                <a:ea typeface="Calibri"/>
              </a:rPr>
              <a:t>›</a:t>
            </a:r>
            <a:endParaRPr b="0" lang="en-US" sz="2000" spc="-1" strike="noStrike">
              <a:solidFill>
                <a:srgbClr val="000000"/>
              </a:solidFill>
              <a:latin typeface="Arial"/>
            </a:endParaRPr>
          </a:p>
        </p:txBody>
      </p:sp>
      <p:sp>
        <p:nvSpPr>
          <p:cNvPr id="162" name="Shape 19"/>
          <p:cNvSpPr/>
          <p:nvPr/>
        </p:nvSpPr>
        <p:spPr>
          <a:xfrm>
            <a:off x="6016680" y="2148840"/>
            <a:ext cx="1187640" cy="1050480"/>
          </a:xfrm>
          <a:prstGeom prst="roundRect">
            <a:avLst>
              <a:gd name="adj" fmla="val 6957"/>
            </a:avLst>
          </a:prstGeom>
          <a:solidFill>
            <a:srgbClr val="ecfdf5"/>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163" name="Text 20"/>
          <p:cNvSpPr/>
          <p:nvPr/>
        </p:nvSpPr>
        <p:spPr>
          <a:xfrm>
            <a:off x="6016680" y="2286000"/>
            <a:ext cx="1187640" cy="31896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300" spc="-1" strike="noStrike">
                <a:solidFill>
                  <a:srgbClr val="0d9488"/>
                </a:solidFill>
                <a:latin typeface="Calibri"/>
                <a:ea typeface="Calibri"/>
              </a:rPr>
              <a:t>5</a:t>
            </a:r>
            <a:endParaRPr b="0" lang="en-US" sz="1300" spc="-1" strike="noStrike">
              <a:solidFill>
                <a:srgbClr val="000000"/>
              </a:solidFill>
              <a:latin typeface="Arial"/>
            </a:endParaRPr>
          </a:p>
        </p:txBody>
      </p:sp>
      <p:sp>
        <p:nvSpPr>
          <p:cNvPr id="164" name="Text 21"/>
          <p:cNvSpPr/>
          <p:nvPr/>
        </p:nvSpPr>
        <p:spPr>
          <a:xfrm>
            <a:off x="6062400" y="2578680"/>
            <a:ext cx="1096200" cy="56592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050" spc="-1" strike="noStrike">
                <a:solidFill>
                  <a:srgbClr val="1e293b"/>
                </a:solidFill>
                <a:latin typeface="Calibri"/>
                <a:ea typeface="Calibri"/>
              </a:rPr>
              <a:t>Lọc false</a:t>
            </a:r>
            <a:endParaRPr b="0" lang="en-US" sz="1050" spc="-1" strike="noStrike">
              <a:solidFill>
                <a:srgbClr val="000000"/>
              </a:solidFill>
              <a:latin typeface="Arial"/>
            </a:endParaRPr>
          </a:p>
          <a:p>
            <a:pPr algn="ctr" defTabSz="914400">
              <a:lnSpc>
                <a:spcPct val="100000"/>
              </a:lnSpc>
              <a:tabLst>
                <a:tab algn="l" pos="0"/>
              </a:tabLst>
            </a:pPr>
            <a:r>
              <a:rPr b="1" lang="en-US" sz="1050" spc="-1" strike="noStrike">
                <a:solidFill>
                  <a:srgbClr val="1e293b"/>
                </a:solidFill>
                <a:latin typeface="Calibri"/>
                <a:ea typeface="Calibri"/>
              </a:rPr>
              <a:t>positive</a:t>
            </a:r>
            <a:endParaRPr b="0" lang="en-US" sz="1050" spc="-1" strike="noStrike">
              <a:solidFill>
                <a:srgbClr val="000000"/>
              </a:solidFill>
              <a:latin typeface="Arial"/>
            </a:endParaRPr>
          </a:p>
        </p:txBody>
      </p:sp>
      <p:sp>
        <p:nvSpPr>
          <p:cNvPr id="165" name="Text 22"/>
          <p:cNvSpPr/>
          <p:nvPr/>
        </p:nvSpPr>
        <p:spPr>
          <a:xfrm>
            <a:off x="7205400" y="2395800"/>
            <a:ext cx="200160" cy="54756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2000" spc="-1" strike="noStrike">
                <a:solidFill>
                  <a:srgbClr val="0d9488"/>
                </a:solidFill>
                <a:latin typeface="Calibri"/>
                <a:ea typeface="Calibri"/>
              </a:rPr>
              <a:t>›</a:t>
            </a:r>
            <a:endParaRPr b="0" lang="en-US" sz="2000" spc="-1" strike="noStrike">
              <a:solidFill>
                <a:srgbClr val="000000"/>
              </a:solidFill>
              <a:latin typeface="Arial"/>
            </a:endParaRPr>
          </a:p>
        </p:txBody>
      </p:sp>
      <p:sp>
        <p:nvSpPr>
          <p:cNvPr id="166" name="Shape 23"/>
          <p:cNvSpPr/>
          <p:nvPr/>
        </p:nvSpPr>
        <p:spPr>
          <a:xfrm>
            <a:off x="7406640" y="2148840"/>
            <a:ext cx="1187640" cy="1050480"/>
          </a:xfrm>
          <a:prstGeom prst="roundRect">
            <a:avLst>
              <a:gd name="adj" fmla="val 6957"/>
            </a:avLst>
          </a:prstGeom>
          <a:solidFill>
            <a:srgbClr val="ecfdf5"/>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000000"/>
              </a:solidFill>
              <a:latin typeface="Arial"/>
            </a:endParaRPr>
          </a:p>
        </p:txBody>
      </p:sp>
      <p:sp>
        <p:nvSpPr>
          <p:cNvPr id="167" name="Text 24"/>
          <p:cNvSpPr/>
          <p:nvPr/>
        </p:nvSpPr>
        <p:spPr>
          <a:xfrm>
            <a:off x="7406640" y="2286000"/>
            <a:ext cx="1187640" cy="31896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300" spc="-1" strike="noStrike">
                <a:solidFill>
                  <a:srgbClr val="0d9488"/>
                </a:solidFill>
                <a:latin typeface="Calibri"/>
                <a:ea typeface="Calibri"/>
              </a:rPr>
              <a:t>6</a:t>
            </a:r>
            <a:endParaRPr b="0" lang="en-US" sz="1300" spc="-1" strike="noStrike">
              <a:solidFill>
                <a:srgbClr val="000000"/>
              </a:solidFill>
              <a:latin typeface="Arial"/>
            </a:endParaRPr>
          </a:p>
        </p:txBody>
      </p:sp>
      <p:sp>
        <p:nvSpPr>
          <p:cNvPr id="168" name="Text 25"/>
          <p:cNvSpPr/>
          <p:nvPr/>
        </p:nvSpPr>
        <p:spPr>
          <a:xfrm>
            <a:off x="7452360" y="2578680"/>
            <a:ext cx="1096200" cy="56592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1" lang="en-US" sz="1050" spc="-1" strike="noStrike">
                <a:solidFill>
                  <a:srgbClr val="1e293b"/>
                </a:solidFill>
                <a:latin typeface="Calibri"/>
                <a:ea typeface="Calibri"/>
              </a:rPr>
              <a:t>Kết quả</a:t>
            </a:r>
            <a:endParaRPr b="0" lang="en-US" sz="1050" spc="-1" strike="noStrike">
              <a:solidFill>
                <a:srgbClr val="000000"/>
              </a:solidFill>
              <a:latin typeface="Arial"/>
            </a:endParaRPr>
          </a:p>
        </p:txBody>
      </p:sp>
      <p:sp>
        <p:nvSpPr>
          <p:cNvPr id="169" name="Text 26"/>
          <p:cNvSpPr/>
          <p:nvPr/>
        </p:nvSpPr>
        <p:spPr>
          <a:xfrm>
            <a:off x="457200" y="3611880"/>
            <a:ext cx="8228520" cy="639000"/>
          </a:xfrm>
          <a:prstGeom prst="rect">
            <a:avLst/>
          </a:prstGeom>
          <a:noFill/>
          <a:ln w="0">
            <a:noFill/>
          </a:ln>
        </p:spPr>
        <p:style>
          <a:lnRef idx="0"/>
          <a:fillRef idx="0"/>
          <a:effectRef idx="0"/>
          <a:fontRef idx="minor"/>
        </p:style>
        <p:txBody>
          <a:bodyPr lIns="90000" rIns="90000" tIns="45000" bIns="45000" anchor="ctr">
            <a:noAutofit/>
          </a:bodyPr>
          <a:p>
            <a:pPr algn="ctr" defTabSz="914400">
              <a:lnSpc>
                <a:spcPct val="100000"/>
              </a:lnSpc>
              <a:tabLst>
                <a:tab algn="l" pos="0"/>
              </a:tabLst>
            </a:pPr>
            <a:r>
              <a:rPr b="1" lang="en-US" sz="1300" spc="-1" strike="noStrike">
                <a:solidFill>
                  <a:srgbClr val="1e293b"/>
                </a:solidFill>
                <a:latin typeface="Calibri"/>
                <a:ea typeface="Calibri"/>
              </a:rPr>
              <a:t>Cố tình khóa vào diff</a:t>
            </a:r>
            <a:r>
              <a:rPr b="0" lang="en-US" sz="1300" spc="-1" strike="noStrike">
                <a:solidFill>
                  <a:srgbClr val="64748b"/>
                </a:solidFill>
                <a:latin typeface="Calibri"/>
                <a:ea typeface="Calibri"/>
              </a:rPr>
              <a:t>, đối chiếu CLAUDE.md theo scope, và </a:t>
            </a:r>
            <a:r>
              <a:rPr b="1" lang="en-US" sz="1300" spc="-1" strike="noStrike">
                <a:solidFill>
                  <a:srgbClr val="1e293b"/>
                </a:solidFill>
                <a:latin typeface="Calibri"/>
                <a:ea typeface="Calibri"/>
              </a:rPr>
              <a:t>kiểm định lại từng issue</a:t>
            </a:r>
            <a:r>
              <a:rPr b="0" lang="en-US" sz="1300" spc="-1" strike="noStrike">
                <a:solidFill>
                  <a:srgbClr val="64748b"/>
                </a:solidFill>
                <a:latin typeface="Calibri"/>
                <a:ea typeface="Calibri"/>
              </a:rPr>
              <a:t> → chỉ giữ lỗi chắc chắn, ít false positive.</a:t>
            </a:r>
            <a:endParaRPr b="0" lang="en-US" sz="13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70" name="Shape 0"/>
          <p:cNvSpPr/>
          <p:nvPr/>
        </p:nvSpPr>
        <p:spPr>
          <a:xfrm>
            <a:off x="457200" y="384120"/>
            <a:ext cx="657360" cy="657360"/>
          </a:xfrm>
          <a:prstGeom prst="ellipse">
            <a:avLst/>
          </a:prstGeom>
          <a:solidFill>
            <a:srgbClr val="0d9488"/>
          </a:solidFill>
          <a:ln w="0">
            <a:noFill/>
          </a:ln>
          <a:effectLst>
            <a:outerShdw algn="bl" blurRad="76320" dir="2700000" dist="25455" kx="0" ky="0" rotWithShape="0" sx="100000" sy="100000">
              <a:srgbClr val="000000">
                <a:alpha val="12000"/>
              </a:srgbClr>
            </a:outerShdw>
          </a:effectLst>
        </p:spPr>
        <p:style>
          <a:lnRef idx="0"/>
          <a:fillRef idx="0"/>
          <a:effectRef idx="0"/>
          <a:fontRef idx="minor"/>
        </p:style>
        <p:txBody>
          <a:bodyPr lIns="90000" rIns="90000" tIns="45000" bIns="45000" anchor="t">
            <a:noAutofit/>
          </a:bodyPr>
          <a:p>
            <a:pPr>
              <a:lnSpc>
                <a:spcPct val="100000"/>
              </a:lnSpc>
            </a:pPr>
            <a:endParaRPr b="0" lang="en-US" sz="1800" spc="-1" strike="noStrike">
              <a:solidFill>
                <a:srgbClr val="ffffff"/>
              </a:solidFill>
              <a:latin typeface="Arial"/>
            </a:endParaRPr>
          </a:p>
        </p:txBody>
      </p:sp>
      <p:pic>
        <p:nvPicPr>
          <p:cNvPr id="171" name="Image 0" descr="preencoded.png"/>
          <p:cNvPicPr/>
          <p:nvPr/>
        </p:nvPicPr>
        <p:blipFill>
          <a:blip r:embed="rId1"/>
          <a:stretch/>
        </p:blipFill>
        <p:spPr>
          <a:xfrm>
            <a:off x="608760" y="535320"/>
            <a:ext cx="354600" cy="354600"/>
          </a:xfrm>
          <a:prstGeom prst="rect">
            <a:avLst/>
          </a:prstGeom>
          <a:ln w="0">
            <a:noFill/>
          </a:ln>
        </p:spPr>
      </p:pic>
      <p:sp>
        <p:nvSpPr>
          <p:cNvPr id="172" name="Text 1"/>
          <p:cNvSpPr/>
          <p:nvPr/>
        </p:nvSpPr>
        <p:spPr>
          <a:xfrm>
            <a:off x="1298520" y="384120"/>
            <a:ext cx="7405560" cy="65736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1" lang="en-US" sz="2700" spc="-1" strike="noStrike">
                <a:solidFill>
                  <a:srgbClr val="1e293b"/>
                </a:solidFill>
                <a:latin typeface="Calibri"/>
                <a:ea typeface="Calibri"/>
              </a:rPr>
              <a:t>Review với các tool khác</a:t>
            </a:r>
            <a:endParaRPr b="0" lang="en-US" sz="2700" spc="-1" strike="noStrike">
              <a:solidFill>
                <a:srgbClr val="000000"/>
              </a:solidFill>
              <a:latin typeface="Arial"/>
            </a:endParaRPr>
          </a:p>
        </p:txBody>
      </p:sp>
      <p:sp>
        <p:nvSpPr>
          <p:cNvPr id="173" name="Text 2"/>
          <p:cNvSpPr/>
          <p:nvPr/>
        </p:nvSpPr>
        <p:spPr>
          <a:xfrm>
            <a:off x="1298520" y="1024200"/>
            <a:ext cx="7405560" cy="364680"/>
          </a:xfrm>
          <a:prstGeom prst="rect">
            <a:avLst/>
          </a:prstGeom>
          <a:noFill/>
          <a:ln w="0">
            <a:noFill/>
          </a:ln>
        </p:spPr>
        <p:style>
          <a:lnRef idx="0"/>
          <a:fillRef idx="0"/>
          <a:effectRef idx="0"/>
          <a:fontRef idx="minor"/>
        </p:style>
        <p:txBody>
          <a:bodyPr lIns="0" rIns="0" tIns="0" bIns="0" anchor="ctr">
            <a:noAutofit/>
          </a:bodyPr>
          <a:p>
            <a:pPr defTabSz="914400">
              <a:lnSpc>
                <a:spcPct val="100000"/>
              </a:lnSpc>
              <a:tabLst>
                <a:tab algn="l" pos="0"/>
              </a:tabLst>
            </a:pPr>
            <a:r>
              <a:rPr b="0" lang="en-US" sz="1400" spc="-1" strike="noStrike">
                <a:solidFill>
                  <a:srgbClr val="64748b"/>
                </a:solidFill>
                <a:latin typeface="Calibri"/>
                <a:ea typeface="Calibri"/>
              </a:rPr>
              <a:t>Nguyên tắc giống nhau — khác tên lệnh &amp; file rules</a:t>
            </a:r>
            <a:endParaRPr b="0" lang="en-US" sz="1400" spc="-1" strike="noStrike">
              <a:solidFill>
                <a:srgbClr val="000000"/>
              </a:solidFill>
              <a:latin typeface="Arial"/>
            </a:endParaRPr>
          </a:p>
        </p:txBody>
      </p:sp>
      <p:graphicFrame>
        <p:nvGraphicFramePr>
          <p:cNvPr id="174" name="Table 0"/>
          <p:cNvGraphicFramePr/>
          <p:nvPr/>
        </p:nvGraphicFramePr>
        <p:xfrm>
          <a:off x="457200" y="1536120"/>
          <a:ext cx="8229240" cy="2302560"/>
        </p:xfrm>
        <a:graphic>
          <a:graphicData uri="http://schemas.openxmlformats.org/drawingml/2006/table">
            <a:tbl>
              <a:tblPr/>
              <a:tblGrid>
                <a:gridCol w="2377440"/>
                <a:gridCol w="2743200"/>
                <a:gridCol w="3108960"/>
              </a:tblGrid>
              <a:tr h="383760">
                <a:tc>
                  <a:txBody>
                    <a:bodyPr anchor="ctr">
                      <a:noAutofit/>
                    </a:bodyPr>
                    <a:p>
                      <a:pPr defTabSz="914400">
                        <a:lnSpc>
                          <a:spcPct val="100000"/>
                        </a:lnSpc>
                        <a:tabLst>
                          <a:tab algn="l" pos="0"/>
                        </a:tabLst>
                      </a:pPr>
                      <a:r>
                        <a:rPr b="1" lang="en-US" sz="1200" spc="-1" strike="noStrike">
                          <a:solidFill>
                            <a:srgbClr val="ffffff"/>
                          </a:solidFill>
                          <a:latin typeface="Calibri"/>
                          <a:ea typeface="Calibri"/>
                        </a:rPr>
                        <a:t>Tool</a:t>
                      </a:r>
                      <a:endParaRPr b="0" lang="en-US" sz="1200" spc="-1" strike="noStrike">
                        <a:solidFill>
                          <a:srgbClr val="ffffff"/>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0d9488"/>
                    </a:solidFill>
                  </a:tcPr>
                </a:tc>
                <a:tc>
                  <a:txBody>
                    <a:bodyPr anchor="ctr">
                      <a:noAutofit/>
                    </a:bodyPr>
                    <a:p>
                      <a:pPr defTabSz="914400">
                        <a:lnSpc>
                          <a:spcPct val="100000"/>
                        </a:lnSpc>
                        <a:tabLst>
                          <a:tab algn="l" pos="0"/>
                        </a:tabLst>
                      </a:pPr>
                      <a:r>
                        <a:rPr b="1" lang="en-US" sz="1200" spc="-1" strike="noStrike">
                          <a:solidFill>
                            <a:srgbClr val="ffffff"/>
                          </a:solidFill>
                          <a:latin typeface="Calibri"/>
                          <a:ea typeface="Calibri"/>
                        </a:rPr>
                        <a:t>File rules</a:t>
                      </a:r>
                      <a:endParaRPr b="0" lang="en-US" sz="1200" spc="-1" strike="noStrike">
                        <a:solidFill>
                          <a:srgbClr val="ffffff"/>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0d9488"/>
                    </a:solidFill>
                  </a:tcPr>
                </a:tc>
                <a:tc>
                  <a:txBody>
                    <a:bodyPr anchor="ctr">
                      <a:noAutofit/>
                    </a:bodyPr>
                    <a:p>
                      <a:pPr defTabSz="914400">
                        <a:lnSpc>
                          <a:spcPct val="100000"/>
                        </a:lnSpc>
                        <a:tabLst>
                          <a:tab algn="l" pos="0"/>
                        </a:tabLst>
                      </a:pPr>
                      <a:r>
                        <a:rPr b="1" lang="en-US" sz="1200" spc="-1" strike="noStrike">
                          <a:solidFill>
                            <a:srgbClr val="ffffff"/>
                          </a:solidFill>
                          <a:latin typeface="Calibri"/>
                          <a:ea typeface="Calibri"/>
                        </a:rPr>
                        <a:t>Kích hoạt review</a:t>
                      </a:r>
                      <a:endParaRPr b="0" lang="en-US" sz="1200" spc="-1" strike="noStrike">
                        <a:solidFill>
                          <a:srgbClr val="ffffff"/>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0d9488"/>
                    </a:solidFill>
                  </a:tcPr>
                </a:tc>
              </a:tr>
              <a:tr h="383760">
                <a:tc>
                  <a:txBody>
                    <a:bodyPr anchor="ctr">
                      <a:noAutofit/>
                    </a:bodyPr>
                    <a:p>
                      <a:pPr defTabSz="914400">
                        <a:lnSpc>
                          <a:spcPct val="100000"/>
                        </a:lnSpc>
                        <a:tabLst>
                          <a:tab algn="l" pos="0"/>
                        </a:tabLst>
                      </a:pPr>
                      <a:r>
                        <a:rPr b="0" lang="en-US" sz="1200" spc="-1" strike="noStrike">
                          <a:solidFill>
                            <a:srgbClr val="1e293b"/>
                          </a:solidFill>
                          <a:latin typeface="Calibri"/>
                          <a:ea typeface="Calibri"/>
                        </a:rPr>
                        <a:t>Claude Code</a:t>
                      </a:r>
                      <a:endParaRPr b="0" lang="en-US" sz="120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c>
                  <a:txBody>
                    <a:bodyPr anchor="ctr">
                      <a:noAutofit/>
                    </a:bodyPr>
                    <a:p>
                      <a:pPr defTabSz="914400">
                        <a:lnSpc>
                          <a:spcPct val="100000"/>
                        </a:lnSpc>
                        <a:tabLst>
                          <a:tab algn="l" pos="0"/>
                        </a:tabLst>
                      </a:pPr>
                      <a:r>
                        <a:rPr b="0" lang="en-US" sz="1200" spc="-1" strike="noStrike">
                          <a:solidFill>
                            <a:srgbClr val="1e293b"/>
                          </a:solidFill>
                          <a:latin typeface="Calibri"/>
                          <a:ea typeface="Calibri"/>
                        </a:rPr>
                        <a:t>CLAUDE.md</a:t>
                      </a:r>
                      <a:endParaRPr b="0" lang="en-US" sz="120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c>
                  <a:txBody>
                    <a:bodyPr anchor="ctr">
                      <a:noAutofit/>
                    </a:bodyPr>
                    <a:p>
                      <a:pPr defTabSz="914400">
                        <a:lnSpc>
                          <a:spcPct val="100000"/>
                        </a:lnSpc>
                        <a:tabLst>
                          <a:tab algn="l" pos="0"/>
                        </a:tabLst>
                      </a:pPr>
                      <a:r>
                        <a:rPr b="0" lang="en-US" sz="1200" spc="-1" strike="noStrike">
                          <a:solidFill>
                            <a:srgbClr val="1e293b"/>
                          </a:solidFill>
                          <a:latin typeface="Calibri"/>
                          <a:ea typeface="Calibri"/>
                        </a:rPr>
                        <a:t>/code-review hoặc hỏi agent</a:t>
                      </a:r>
                      <a:endParaRPr b="0" lang="en-US" sz="120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r>
              <a:tr h="383760">
                <a:tc>
                  <a:txBody>
                    <a:bodyPr anchor="ctr">
                      <a:noAutofit/>
                    </a:bodyPr>
                    <a:p>
                      <a:pPr defTabSz="914400">
                        <a:lnSpc>
                          <a:spcPct val="100000"/>
                        </a:lnSpc>
                        <a:tabLst>
                          <a:tab algn="l" pos="0"/>
                        </a:tabLst>
                      </a:pPr>
                      <a:r>
                        <a:rPr b="0" lang="en-US" sz="1200" spc="-1" strike="noStrike">
                          <a:solidFill>
                            <a:srgbClr val="1e293b"/>
                          </a:solidFill>
                          <a:latin typeface="Calibri"/>
                          <a:ea typeface="Calibri"/>
                        </a:rPr>
                        <a:t>Cursor</a:t>
                      </a:r>
                      <a:endParaRPr b="0" lang="en-US" sz="120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c>
                  <a:txBody>
                    <a:bodyPr anchor="ctr">
                      <a:noAutofit/>
                    </a:bodyPr>
                    <a:p>
                      <a:pPr defTabSz="914400">
                        <a:lnSpc>
                          <a:spcPct val="100000"/>
                        </a:lnSpc>
                        <a:tabLst>
                          <a:tab algn="l" pos="0"/>
                        </a:tabLst>
                      </a:pPr>
                      <a:r>
                        <a:rPr b="0" lang="en-US" sz="1200" spc="-1" strike="noStrike">
                          <a:solidFill>
                            <a:srgbClr val="1e293b"/>
                          </a:solidFill>
                          <a:latin typeface="Calibri"/>
                          <a:ea typeface="Calibri"/>
                        </a:rPr>
                        <a:t>.cursor/rules/*.mdc</a:t>
                      </a:r>
                      <a:endParaRPr b="0" lang="en-US" sz="120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c>
                  <a:txBody>
                    <a:bodyPr anchor="ctr">
                      <a:noAutofit/>
                    </a:bodyPr>
                    <a:p>
                      <a:pPr defTabSz="914400">
                        <a:lnSpc>
                          <a:spcPct val="100000"/>
                        </a:lnSpc>
                        <a:tabLst>
                          <a:tab algn="l" pos="0"/>
                        </a:tabLst>
                      </a:pPr>
                      <a:r>
                        <a:rPr b="0" lang="en-US" sz="1200" spc="-1" strike="noStrike">
                          <a:solidFill>
                            <a:srgbClr val="1e293b"/>
                          </a:solidFill>
                          <a:latin typeface="Calibri"/>
                          <a:ea typeface="Calibri"/>
                        </a:rPr>
                        <a:t>/bugbot hoặc hỏi agent trong editor</a:t>
                      </a:r>
                      <a:endParaRPr b="0" lang="en-US" sz="120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r>
              <a:tr h="383760">
                <a:tc>
                  <a:txBody>
                    <a:bodyPr anchor="ctr">
                      <a:noAutofit/>
                    </a:bodyPr>
                    <a:p>
                      <a:pPr defTabSz="914400">
                        <a:lnSpc>
                          <a:spcPct val="100000"/>
                        </a:lnSpc>
                        <a:tabLst>
                          <a:tab algn="l" pos="0"/>
                        </a:tabLst>
                      </a:pPr>
                      <a:r>
                        <a:rPr b="0" lang="en-US" sz="1200" spc="-1" strike="noStrike">
                          <a:solidFill>
                            <a:srgbClr val="1e293b"/>
                          </a:solidFill>
                          <a:latin typeface="Calibri"/>
                          <a:ea typeface="Calibri"/>
                        </a:rPr>
                        <a:t>Codex (OpenAI)</a:t>
                      </a:r>
                      <a:endParaRPr b="0" lang="en-US" sz="120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c>
                  <a:txBody>
                    <a:bodyPr anchor="ctr">
                      <a:noAutofit/>
                    </a:bodyPr>
                    <a:p>
                      <a:pPr defTabSz="914400">
                        <a:lnSpc>
                          <a:spcPct val="100000"/>
                        </a:lnSpc>
                        <a:tabLst>
                          <a:tab algn="l" pos="0"/>
                        </a:tabLst>
                      </a:pPr>
                      <a:r>
                        <a:rPr b="0" lang="en-US" sz="1200" spc="-1" strike="noStrike">
                          <a:solidFill>
                            <a:srgbClr val="1e293b"/>
                          </a:solidFill>
                          <a:latin typeface="Calibri"/>
                          <a:ea typeface="Calibri"/>
                        </a:rPr>
                        <a:t>AGENTS.md</a:t>
                      </a:r>
                      <a:endParaRPr b="0" lang="en-US" sz="120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c>
                  <a:txBody>
                    <a:bodyPr anchor="ctr">
                      <a:noAutofit/>
                    </a:bodyPr>
                    <a:p>
                      <a:pPr defTabSz="914400">
                        <a:lnSpc>
                          <a:spcPct val="100000"/>
                        </a:lnSpc>
                        <a:tabLst>
                          <a:tab algn="l" pos="0"/>
                        </a:tabLst>
                      </a:pPr>
                      <a:r>
                        <a:rPr b="0" lang="en-US" sz="1200" spc="-1" strike="noStrike">
                          <a:solidFill>
                            <a:srgbClr val="1e293b"/>
                          </a:solidFill>
                          <a:latin typeface="Calibri"/>
                          <a:ea typeface="Calibri"/>
                        </a:rPr>
                        <a:t>/review của Codex hoặc hỏi agent</a:t>
                      </a:r>
                      <a:endParaRPr b="0" lang="en-US" sz="120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r>
              <a:tr h="383760">
                <a:tc>
                  <a:txBody>
                    <a:bodyPr anchor="ctr">
                      <a:noAutofit/>
                    </a:bodyPr>
                    <a:p>
                      <a:pPr defTabSz="914400">
                        <a:lnSpc>
                          <a:spcPct val="100000"/>
                        </a:lnSpc>
                        <a:tabLst>
                          <a:tab algn="l" pos="0"/>
                        </a:tabLst>
                      </a:pPr>
                      <a:r>
                        <a:rPr b="0" lang="en-US" sz="1200" spc="-1" strike="noStrike">
                          <a:solidFill>
                            <a:srgbClr val="1e293b"/>
                          </a:solidFill>
                          <a:latin typeface="Calibri"/>
                          <a:ea typeface="Calibri"/>
                        </a:rPr>
                        <a:t>GitHub Copilot</a:t>
                      </a:r>
                      <a:endParaRPr b="0" lang="en-US" sz="120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c>
                  <a:txBody>
                    <a:bodyPr anchor="ctr">
                      <a:noAutofit/>
                    </a:bodyPr>
                    <a:p>
                      <a:pPr defTabSz="914400">
                        <a:lnSpc>
                          <a:spcPct val="100000"/>
                        </a:lnSpc>
                        <a:tabLst>
                          <a:tab algn="l" pos="0"/>
                        </a:tabLst>
                      </a:pPr>
                      <a:r>
                        <a:rPr b="0" lang="en-US" sz="1200" spc="-1" strike="noStrike">
                          <a:solidFill>
                            <a:srgbClr val="1e293b"/>
                          </a:solidFill>
                          <a:latin typeface="Calibri"/>
                          <a:ea typeface="Calibri"/>
                        </a:rPr>
                        <a:t>cấu hình repo</a:t>
                      </a:r>
                      <a:endParaRPr b="0" lang="en-US" sz="120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c>
                  <a:txBody>
                    <a:bodyPr anchor="ctr">
                      <a:noAutofit/>
                    </a:bodyPr>
                    <a:p>
                      <a:pPr defTabSz="914400">
                        <a:lnSpc>
                          <a:spcPct val="100000"/>
                        </a:lnSpc>
                        <a:tabLst>
                          <a:tab algn="l" pos="0"/>
                        </a:tabLst>
                      </a:pPr>
                      <a:r>
                        <a:rPr b="0" lang="en-US" sz="1200" spc="-1" strike="noStrike">
                          <a:solidFill>
                            <a:srgbClr val="1e293b"/>
                          </a:solidFill>
                          <a:latin typeface="Calibri"/>
                          <a:ea typeface="Calibri"/>
                        </a:rPr>
                        <a:t>Copilot review trên PR</a:t>
                      </a:r>
                      <a:endParaRPr b="0" lang="en-US" sz="120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r>
              <a:tr h="383760">
                <a:tc>
                  <a:txBody>
                    <a:bodyPr anchor="ctr">
                      <a:noAutofit/>
                    </a:bodyPr>
                    <a:p>
                      <a:pPr defTabSz="914400">
                        <a:lnSpc>
                          <a:spcPct val="100000"/>
                        </a:lnSpc>
                        <a:tabLst>
                          <a:tab algn="l" pos="0"/>
                        </a:tabLst>
                      </a:pPr>
                      <a:r>
                        <a:rPr b="0" lang="en-US" sz="1200" spc="-1" strike="noStrike">
                          <a:solidFill>
                            <a:srgbClr val="1e293b"/>
                          </a:solidFill>
                          <a:latin typeface="Calibri"/>
                          <a:ea typeface="Calibri"/>
                        </a:rPr>
                        <a:t>Antigravity (Google)</a:t>
                      </a:r>
                      <a:endParaRPr b="0" lang="en-US" sz="120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c>
                  <a:txBody>
                    <a:bodyPr anchor="ctr">
                      <a:noAutofit/>
                    </a:bodyPr>
                    <a:p>
                      <a:pPr defTabSz="914400">
                        <a:lnSpc>
                          <a:spcPct val="100000"/>
                        </a:lnSpc>
                        <a:tabLst>
                          <a:tab algn="l" pos="0"/>
                        </a:tabLst>
                      </a:pPr>
                      <a:r>
                        <a:rPr b="0" lang="en-US" sz="1200" spc="-1" strike="noStrike">
                          <a:solidFill>
                            <a:srgbClr val="1e293b"/>
                          </a:solidFill>
                          <a:latin typeface="Calibri"/>
                          <a:ea typeface="Calibri"/>
                        </a:rPr>
                        <a:t>gemini.md</a:t>
                      </a:r>
                      <a:endParaRPr b="0" lang="en-US" sz="120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c>
                  <a:txBody>
                    <a:bodyPr anchor="ctr">
                      <a:noAutofit/>
                    </a:bodyPr>
                    <a:p>
                      <a:pPr defTabSz="914400">
                        <a:lnSpc>
                          <a:spcPct val="100000"/>
                        </a:lnSpc>
                        <a:tabLst>
                          <a:tab algn="l" pos="0"/>
                        </a:tabLst>
                      </a:pPr>
                      <a:r>
                        <a:rPr b="0" lang="en-US" sz="1200" spc="-1" strike="noStrike">
                          <a:solidFill>
                            <a:srgbClr val="1e293b"/>
                          </a:solidFill>
                          <a:latin typeface="Calibri"/>
                          <a:ea typeface="Calibri"/>
                        </a:rPr>
                        <a:t>agent-first, tự review</a:t>
                      </a:r>
                      <a:endParaRPr b="0" lang="en-US" sz="1200" spc="-1" strike="noStrike">
                        <a:solidFill>
                          <a:srgbClr val="000000"/>
                        </a:solidFill>
                        <a:latin typeface="Arial"/>
                      </a:endParaRPr>
                    </a:p>
                  </a:txBody>
                  <a:tcPr anchor="ctr" marL="91440" marR="91440">
                    <a:lnL w="6480">
                      <a:solidFill>
                        <a:srgbClr val="e2e8f0"/>
                      </a:solidFill>
                      <a:prstDash val="solid"/>
                    </a:lnL>
                    <a:lnR w="6480">
                      <a:solidFill>
                        <a:srgbClr val="e2e8f0"/>
                      </a:solidFill>
                      <a:prstDash val="solid"/>
                    </a:lnR>
                    <a:lnT w="6480">
                      <a:solidFill>
                        <a:srgbClr val="e2e8f0"/>
                      </a:solidFill>
                      <a:prstDash val="solid"/>
                    </a:lnT>
                    <a:lnB w="6480">
                      <a:solidFill>
                        <a:srgbClr val="e2e8f0"/>
                      </a:solidFill>
                      <a:prstDash val="solid"/>
                    </a:lnB>
                    <a:solidFill>
                      <a:srgbClr val="ffffff"/>
                    </a:solidFill>
                  </a:tcPr>
                </a:tc>
              </a:tr>
            </a:tbl>
          </a:graphicData>
        </a:graphic>
      </p:graphicFrame>
      <p:sp>
        <p:nvSpPr>
          <p:cNvPr id="175" name="Text 3"/>
          <p:cNvSpPr/>
          <p:nvPr/>
        </p:nvSpPr>
        <p:spPr>
          <a:xfrm>
            <a:off x="457560" y="4114800"/>
            <a:ext cx="8228520" cy="501840"/>
          </a:xfrm>
          <a:prstGeom prst="rect">
            <a:avLst/>
          </a:prstGeom>
          <a:noFill/>
          <a:ln w="0">
            <a:noFill/>
          </a:ln>
        </p:spPr>
        <p:style>
          <a:lnRef idx="0"/>
          <a:fillRef idx="0"/>
          <a:effectRef idx="0"/>
          <a:fontRef idx="minor"/>
        </p:style>
        <p:txBody>
          <a:bodyPr lIns="0" rIns="0" tIns="0" bIns="0" anchor="ctr">
            <a:noAutofit/>
          </a:bodyPr>
          <a:p>
            <a:pPr algn="ctr" defTabSz="914400">
              <a:lnSpc>
                <a:spcPct val="100000"/>
              </a:lnSpc>
              <a:tabLst>
                <a:tab algn="l" pos="0"/>
              </a:tabLst>
            </a:pPr>
            <a:r>
              <a:rPr b="0" i="1" lang="en-US" sz="1150" spc="-1" strike="noStrike">
                <a:solidFill>
                  <a:srgbClr val="b91c1c"/>
                </a:solidFill>
                <a:latin typeface="Calibri"/>
                <a:ea typeface="Calibri"/>
              </a:rPr>
              <a:t>⚠ </a:t>
            </a:r>
            <a:r>
              <a:rPr b="0" i="1" lang="en-US" sz="1150" spc="-1" strike="noStrike">
                <a:solidFill>
                  <a:srgbClr val="b91c1c"/>
                </a:solidFill>
                <a:latin typeface="Calibri"/>
                <a:ea typeface="Calibri"/>
              </a:rPr>
              <a:t>Các tính năng của tools bây giờ phát triển rất nhanh, mình cần theo dõi, đọc docs và patch notes để cập nhật</a:t>
            </a:r>
            <a:endParaRPr b="0" lang="en-US" sz="115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pitchFamily="0" charset="1"/>
        <a:ea typeface=""/>
        <a:cs typeface=""/>
      </a:majorFont>
      <a:minorFont>
        <a:latin typeface="Calibri" panose="020F0502020204030204"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pitchFamily="0" charset="1"/>
        <a:ea typeface=""/>
        <a:cs typeface=""/>
      </a:majorFont>
      <a:minorFont>
        <a:latin typeface="Arial" pitchFamily="0" charset="1"/>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l="0" t="0" r="0" b="0"/>
        </a:gradFill>
        <a:gradFill>
          <a:gsLst>
            <a:gs pos="0">
              <a:schemeClr val="phClr">
                <a:tint val="100000"/>
                <a:shade val="100000"/>
              </a:schemeClr>
            </a:gs>
            <a:gs pos="100000">
              <a:schemeClr val="phClr">
                <a:tint val="50000"/>
                <a:shade val="100000"/>
              </a:schemeClr>
            </a:gs>
          </a:gsLst>
          <a:lin ang="16200000" scaled="0"/>
          <a:tileRect l="0" t="0" r="0" b="0"/>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l="0" t="0" r="0" b="0"/>
        </a:gradFill>
        <a:gradFill>
          <a:gsLst>
            <a:gs pos="0">
              <a:schemeClr val="phClr">
                <a:tint val="80000"/>
              </a:schemeClr>
            </a:gs>
            <a:gs pos="100000">
              <a:schemeClr val="phClr">
                <a:shade val="30000"/>
              </a:schemeClr>
            </a:gs>
          </a:gsLst>
          <a:path path="circle">
            <a:fillToRect l="50000" t="50000" r="50000" b="50000"/>
          </a:path>
          <a:tileRect l="0" t="0" r="0" b="0"/>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Properties xmlns="http://schemas.openxmlformats.org/officeDocument/2006/extended-properties" xmlns:vt="http://schemas.openxmlformats.org/officeDocument/2006/docPropsVTypes">
  <Template/>
  <TotalTime>104</TotalTime>
  <Application>LibreOffice/24.2.7.2$Linux_X86_64 LibreOffice_project/420$Build-2</Application>
  <AppVersion>15.0000</AppVersion>
  <Words>0</Words>
  <Paragraphs>0</Paragraphs>
  <Company>PptxGenJS</Company>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2026-06-26T01:32:15Z</dcterms:created>
  <dc:creator>Nguyễn Ngọc Trí Vĩ</dc:creator>
  <dc:description/>
  <dc:language>en-US</dc:language>
  <cp:lastModifiedBy/>
  <dcterms:modified xsi:type="dcterms:W3CDTF">2026-06-26T10:50:57Z</dcterms:modified>
  <cp:revision>74</cp:revision>
  <dc:subject>PptxGenJS Presentation</dc:subject>
  <dc:title>Code Review Với AI</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otes">
    <vt:i4>11</vt:i4>
  </property>
  <property fmtid="{D5CDD505-2E9C-101B-9397-08002B2CF9AE}" pid="3" name="PresentationFormat">
    <vt:lpwstr>On-screen Show (16:9)</vt:lpwstr>
  </property>
  <property fmtid="{D5CDD505-2E9C-101B-9397-08002B2CF9AE}" pid="4" name="Slides">
    <vt:i4>11</vt:i4>
  </property>
</Properties>
</file>