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_rels/presentation.xml.rels" ContentType="application/vnd.openxmlformats-package.relationships+xml"/>
  <Override PartName="/ppt/notesMasters/_rels/notesMaster1.xml.rels" ContentType="application/vnd.openxmlformats-package.relationships+xml"/>
  <Override PartName="/ppt/notesMasters/notesMaster1.xml" ContentType="application/vnd.openxmlformats-officedocument.presentationml.notesMaster+xml"/>
  <Override PartName="/ppt/media/image13.png" ContentType="image/png"/>
  <Override PartName="/ppt/media/image4.png" ContentType="image/png"/>
  <Override PartName="/ppt/media/image9.png" ContentType="image/png"/>
  <Override PartName="/ppt/media/image18.png" ContentType="image/png"/>
  <Override PartName="/ppt/media/image20.png" ContentType="image/png"/>
  <Override PartName="/ppt/media/image12.png" ContentType="image/png"/>
  <Override PartName="/ppt/media/image3.png" ContentType="image/png"/>
  <Override PartName="/ppt/media/image8.png" ContentType="image/png"/>
  <Override PartName="/ppt/media/image17.png" ContentType="image/png"/>
  <Override PartName="/ppt/media/image11.png" ContentType="image/png"/>
  <Override PartName="/ppt/media/image2.png" ContentType="image/png"/>
  <Override PartName="/ppt/media/image7.png" ContentType="image/png"/>
  <Override PartName="/ppt/media/image16.png" ContentType="image/png"/>
  <Override PartName="/ppt/media/image27.png" ContentType="image/png"/>
  <Override PartName="/ppt/media/image26.png" ContentType="image/png"/>
  <Override PartName="/ppt/media/image25.png" ContentType="image/png"/>
  <Override PartName="/ppt/media/image24.png" ContentType="image/png"/>
  <Override PartName="/ppt/media/image23.png" ContentType="image/png"/>
  <Override PartName="/ppt/media/image22.png" ContentType="image/png"/>
  <Override PartName="/ppt/media/image15.png" ContentType="image/png"/>
  <Override PartName="/ppt/media/image6.png" ContentType="image/png"/>
  <Override PartName="/ppt/media/image14.png" ContentType="image/png"/>
  <Override PartName="/ppt/media/image5.png" ContentType="image/png"/>
  <Override PartName="/ppt/media/image21.png" ContentType="image/png"/>
  <Override PartName="/ppt/media/image19.png" ContentType="image/png"/>
  <Override PartName="/ppt/media/image10.png" ContentType="image/png"/>
  <Override PartName="/ppt/media/image1.png" ContentType="image/png"/>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notesSlides/_rels/notesSlide13.xml.rels" ContentType="application/vnd.openxmlformats-package.relationships+xml"/>
  <Override PartName="/ppt/notesSlides/_rels/notesSlide6.xml.rels" ContentType="application/vnd.openxmlformats-package.relationships+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1.xml.rels" ContentType="application/vnd.openxmlformats-package.relationships+xml"/>
  <Override PartName="/ppt/notesSlides/_rels/notesSlide4.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9144000" cy="5143500"/>
  <p:notesSz cx="51435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pPr algn="ctr"/>
            <a:r>
              <a:rPr b="0" lang="en-US" sz="4400" spc="-1" strike="noStrike">
                <a:solidFill>
                  <a:srgbClr val="000000"/>
                </a:solidFill>
                <a:latin typeface="Arial"/>
              </a:rPr>
              <a:t>Click to move the slide</a:t>
            </a:r>
            <a:endParaRPr b="0" lang="en-US" sz="4400" spc="-1" strike="noStrike">
              <a:solidFill>
                <a:srgbClr val="000000"/>
              </a:solidFill>
              <a:latin typeface="Arial"/>
            </a:endParaRPr>
          </a:p>
        </p:txBody>
      </p:sp>
      <p:sp>
        <p:nvSpPr>
          <p:cNvPr id="6"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en-US" sz="2000" spc="-1" strike="noStrike">
                <a:solidFill>
                  <a:srgbClr val="000000"/>
                </a:solidFill>
                <a:latin typeface="Arial"/>
              </a:rPr>
              <a:t>Click to edit the notes format</a:t>
            </a:r>
            <a:endParaRPr b="0" lang="en-US" sz="2000" spc="-1" strike="noStrike">
              <a:solidFill>
                <a:srgbClr val="000000"/>
              </a:solidFill>
              <a:latin typeface="Arial"/>
            </a:endParaRPr>
          </a:p>
        </p:txBody>
      </p:sp>
      <p:sp>
        <p:nvSpPr>
          <p:cNvPr id="7"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US" sz="1400" spc="-1" strike="noStrike">
                <a:solidFill>
                  <a:srgbClr val="000000"/>
                </a:solidFill>
                <a:latin typeface="Times New Roman"/>
              </a:rPr>
              <a:t>&lt;header&gt;</a:t>
            </a:r>
            <a:endParaRPr b="0" lang="en-US" sz="1400" spc="-1" strike="noStrike">
              <a:solidFill>
                <a:srgbClr val="000000"/>
              </a:solidFill>
              <a:latin typeface="Times New Roman"/>
            </a:endParaRPr>
          </a:p>
        </p:txBody>
      </p:sp>
      <p:sp>
        <p:nvSpPr>
          <p:cNvPr id="8" name="PlaceHolder 4"/>
          <p:cNvSpPr>
            <a:spLocks noGrp="1"/>
          </p:cNvSpPr>
          <p:nvPr>
            <p:ph type="dt" idx="4"/>
          </p:nvPr>
        </p:nvSpPr>
        <p:spPr>
          <a:xfrm>
            <a:off x="4278960" y="0"/>
            <a:ext cx="3280680" cy="534240"/>
          </a:xfrm>
          <a:prstGeom prst="rect">
            <a:avLst/>
          </a:prstGeom>
          <a:noFill/>
          <a:ln w="0">
            <a:noFill/>
          </a:ln>
        </p:spPr>
        <p:txBody>
          <a:bodyPr lIns="0" rIns="0" tIns="0" bIns="0" anchor="t">
            <a:noAutofit/>
          </a:bodyPr>
          <a:lstStyle>
            <a:lvl1pPr indent="0" algn="r">
              <a:buNone/>
              <a:defRPr b="0" lang="en-US" sz="1400" spc="-1" strike="noStrike">
                <a:solidFill>
                  <a:srgbClr val="000000"/>
                </a:solidFill>
                <a:latin typeface="Times New Roman"/>
              </a:defRPr>
            </a:lvl1pPr>
          </a:lstStyle>
          <a:p>
            <a:pPr indent="0" algn="r">
              <a:buNone/>
            </a:pPr>
            <a:r>
              <a:rPr b="0" lang="en-US" sz="1400" spc="-1" strike="noStrike">
                <a:solidFill>
                  <a:srgbClr val="000000"/>
                </a:solidFill>
                <a:latin typeface="Times New Roman"/>
              </a:rPr>
              <a:t>&lt;date/time&gt;</a:t>
            </a:r>
            <a:endParaRPr b="0" lang="en-US" sz="1400" spc="-1" strike="noStrike">
              <a:solidFill>
                <a:srgbClr val="000000"/>
              </a:solidFill>
              <a:latin typeface="Times New Roman"/>
            </a:endParaRPr>
          </a:p>
        </p:txBody>
      </p:sp>
      <p:sp>
        <p:nvSpPr>
          <p:cNvPr id="9" name="PlaceHolder 5"/>
          <p:cNvSpPr>
            <a:spLocks noGrp="1"/>
          </p:cNvSpPr>
          <p:nvPr>
            <p:ph type="ftr" idx="5"/>
          </p:nvPr>
        </p:nvSpPr>
        <p:spPr>
          <a:xfrm>
            <a:off x="0" y="10157400"/>
            <a:ext cx="3280680" cy="534240"/>
          </a:xfrm>
          <a:prstGeom prst="rect">
            <a:avLst/>
          </a:prstGeom>
          <a:noFill/>
          <a:ln w="0">
            <a:noFill/>
          </a:ln>
        </p:spPr>
        <p:txBody>
          <a:bodyPr lIns="0" rIns="0" tIns="0" bIns="0" anchor="b">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10" name="PlaceHolder 6"/>
          <p:cNvSpPr>
            <a:spLocks noGrp="1"/>
          </p:cNvSpPr>
          <p:nvPr>
            <p:ph type="sldNum" idx="6"/>
          </p:nvPr>
        </p:nvSpPr>
        <p:spPr>
          <a:xfrm>
            <a:off x="4278960" y="10157400"/>
            <a:ext cx="3280680" cy="534240"/>
          </a:xfrm>
          <a:prstGeom prst="rect">
            <a:avLst/>
          </a:prstGeom>
          <a:noFill/>
          <a:ln w="0">
            <a:noFill/>
          </a:ln>
        </p:spPr>
        <p:txBody>
          <a:bodyPr lIns="0" rIns="0" tIns="0" bIns="0" anchor="b">
            <a:noAutofit/>
          </a:bodyPr>
          <a:lstStyle>
            <a:lvl1pPr indent="0" algn="r">
              <a:buNone/>
              <a:defRPr b="0" lang="en-US" sz="1400" spc="-1" strike="noStrike">
                <a:solidFill>
                  <a:srgbClr val="000000"/>
                </a:solidFill>
                <a:latin typeface="Times New Roman"/>
              </a:defRPr>
            </a:lvl1pPr>
          </a:lstStyle>
          <a:p>
            <a:pPr indent="0" algn="r">
              <a:buNone/>
            </a:pPr>
            <a:fld id="{1F3CA985-1835-425E-8521-6BFE147A48B2}" type="slidenum">
              <a:rPr b="0" lang="en-US" sz="1400" spc="-1" strike="noStrike">
                <a:solidFill>
                  <a:srgbClr val="000000"/>
                </a:solidFill>
                <a:latin typeface="Times New Roman"/>
              </a:rPr>
              <a:t>&lt;number&gt;</a:t>
            </a:fld>
            <a:endParaRPr b="0" lang="en-U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sldImg"/>
          </p:nvPr>
        </p:nvSpPr>
        <p:spPr>
          <a:xfrm>
            <a:off x="685800" y="1143000"/>
            <a:ext cx="5485320" cy="3085200"/>
          </a:xfrm>
          <a:prstGeom prst="rect">
            <a:avLst/>
          </a:prstGeom>
          <a:ln w="0">
            <a:noFill/>
          </a:ln>
        </p:spPr>
      </p:sp>
      <p:sp>
        <p:nvSpPr>
          <p:cNvPr id="207"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Mở đầu: hôm nay nói về cách dùng AI để tự review code TRƯỚC khi đưa cho người khác, sao cho không lạc đề và không báo lỗi rác.</a:t>
            </a:r>
            <a:endParaRPr b="0" lang="en-US" sz="2000" spc="-1" strike="noStrike">
              <a:solidFill>
                <a:srgbClr val="000000"/>
              </a:solidFill>
              <a:latin typeface="Arial"/>
            </a:endParaRPr>
          </a:p>
        </p:txBody>
      </p:sp>
      <p:sp>
        <p:nvSpPr>
          <p:cNvPr id="208" name="PlaceHolder 3"/>
          <p:cNvSpPr>
            <a:spLocks noGrp="1"/>
          </p:cNvSpPr>
          <p:nvPr>
            <p:ph type="sldNum" idx="7"/>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F2F52AB0-C45A-4738-9DD3-A32515F517A4}"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PlaceHolder 1"/>
          <p:cNvSpPr>
            <a:spLocks noGrp="1"/>
          </p:cNvSpPr>
          <p:nvPr>
            <p:ph type="sldImg"/>
          </p:nvPr>
        </p:nvSpPr>
        <p:spPr>
          <a:xfrm>
            <a:off x="685800" y="1143000"/>
            <a:ext cx="5485320" cy="3085200"/>
          </a:xfrm>
          <a:prstGeom prst="rect">
            <a:avLst/>
          </a:prstGeom>
          <a:ln w="0">
            <a:noFill/>
          </a:ln>
        </p:spPr>
      </p:sp>
      <p:sp>
        <p:nvSpPr>
          <p:cNvPr id="234"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Chuẩn bị 100% trước, quay màn hình backup. Diff nhỏ 10-15 dòng. Có thể chia màn hình chạy song song before/after.</a:t>
            </a:r>
            <a:endParaRPr b="0" lang="en-US" sz="2000" spc="-1" strike="noStrike">
              <a:solidFill>
                <a:srgbClr val="000000"/>
              </a:solidFill>
              <a:latin typeface="Arial"/>
            </a:endParaRPr>
          </a:p>
        </p:txBody>
      </p:sp>
      <p:sp>
        <p:nvSpPr>
          <p:cNvPr id="235" name="PlaceHolder 3"/>
          <p:cNvSpPr>
            <a:spLocks noGrp="1"/>
          </p:cNvSpPr>
          <p:nvPr>
            <p:ph type="sldNum" idx="16"/>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F168148B-BB9E-4F6A-A746-D26AAE2DDBBD}"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PlaceHolder 1"/>
          <p:cNvSpPr>
            <a:spLocks noGrp="1"/>
          </p:cNvSpPr>
          <p:nvPr>
            <p:ph type="sldImg"/>
          </p:nvPr>
        </p:nvSpPr>
        <p:spPr>
          <a:xfrm>
            <a:off x="685800" y="1143000"/>
            <a:ext cx="5485320" cy="3085200"/>
          </a:xfrm>
          <a:prstGeom prst="rect">
            <a:avLst/>
          </a:prstGeom>
          <a:ln w="0">
            <a:noFill/>
          </a:ln>
        </p:spPr>
      </p:sp>
      <p:sp>
        <p:nvSpPr>
          <p:cNvPr id="237"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Chuẩn bị 100% trước, quay màn hình backup. Diff nhỏ 10-15 dòng. Có thể chia màn hình chạy song song before/after.</a:t>
            </a:r>
            <a:endParaRPr b="0" lang="en-US" sz="2000" spc="-1" strike="noStrike">
              <a:solidFill>
                <a:srgbClr val="000000"/>
              </a:solidFill>
              <a:latin typeface="Arial"/>
            </a:endParaRPr>
          </a:p>
        </p:txBody>
      </p:sp>
      <p:sp>
        <p:nvSpPr>
          <p:cNvPr id="238" name="PlaceHolder 3"/>
          <p:cNvSpPr>
            <a:spLocks noGrp="1"/>
          </p:cNvSpPr>
          <p:nvPr>
            <p:ph type="sldNum" idx="17"/>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D2B82443-0532-4848-B92D-BFCDA0EE5141}"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PlaceHolder 1"/>
          <p:cNvSpPr>
            <a:spLocks noGrp="1"/>
          </p:cNvSpPr>
          <p:nvPr>
            <p:ph type="sldImg"/>
          </p:nvPr>
        </p:nvSpPr>
        <p:spPr>
          <a:xfrm>
            <a:off x="685800" y="1143000"/>
            <a:ext cx="5485320" cy="3085200"/>
          </a:xfrm>
          <a:prstGeom prst="rect">
            <a:avLst/>
          </a:prstGeom>
          <a:ln w="0">
            <a:noFill/>
          </a:ln>
        </p:spPr>
      </p:sp>
      <p:sp>
        <p:nvSpPr>
          <p:cNvPr id="240"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Chuẩn bị 100% trước, quay màn hình backup. Diff nhỏ 10-15 dòng. Có thể chia màn hình chạy song song before/after.</a:t>
            </a:r>
            <a:endParaRPr b="0" lang="en-US" sz="2000" spc="-1" strike="noStrike">
              <a:solidFill>
                <a:srgbClr val="000000"/>
              </a:solidFill>
              <a:latin typeface="Arial"/>
            </a:endParaRPr>
          </a:p>
        </p:txBody>
      </p:sp>
      <p:sp>
        <p:nvSpPr>
          <p:cNvPr id="241" name="PlaceHolder 3"/>
          <p:cNvSpPr>
            <a:spLocks noGrp="1"/>
          </p:cNvSpPr>
          <p:nvPr>
            <p:ph type="sldNum" idx="18"/>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0F179C65-A9B3-4AC0-B3E3-DB89D4AAE786}"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PlaceHolder 1"/>
          <p:cNvSpPr>
            <a:spLocks noGrp="1"/>
          </p:cNvSpPr>
          <p:nvPr>
            <p:ph type="sldImg"/>
          </p:nvPr>
        </p:nvSpPr>
        <p:spPr>
          <a:xfrm>
            <a:off x="685800" y="1143000"/>
            <a:ext cx="5485320" cy="3085200"/>
          </a:xfrm>
          <a:prstGeom prst="rect">
            <a:avLst/>
          </a:prstGeom>
          <a:ln w="0">
            <a:noFill/>
          </a:ln>
        </p:spPr>
      </p:sp>
      <p:sp>
        <p:nvSpPr>
          <p:cNvPr id="243"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Chốt bằng 3 điều quyết định chất lượng và punchline. Mời demo nếu còn thời gian.</a:t>
            </a:r>
            <a:endParaRPr b="0" lang="en-US" sz="2000" spc="-1" strike="noStrike">
              <a:solidFill>
                <a:srgbClr val="000000"/>
              </a:solidFill>
              <a:latin typeface="Arial"/>
            </a:endParaRPr>
          </a:p>
        </p:txBody>
      </p:sp>
      <p:sp>
        <p:nvSpPr>
          <p:cNvPr id="244" name="PlaceHolder 3"/>
          <p:cNvSpPr>
            <a:spLocks noGrp="1"/>
          </p:cNvSpPr>
          <p:nvPr>
            <p:ph type="sldNum" idx="19"/>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7E05FEFE-2091-40C6-A0EF-0B384ECC0E41}"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type="sldImg"/>
          </p:nvPr>
        </p:nvSpPr>
        <p:spPr>
          <a:xfrm>
            <a:off x="685800" y="1143000"/>
            <a:ext cx="5485320" cy="3085200"/>
          </a:xfrm>
          <a:prstGeom prst="rect">
            <a:avLst/>
          </a:prstGeom>
          <a:ln w="0">
            <a:noFill/>
          </a:ln>
        </p:spPr>
      </p:sp>
      <p:sp>
        <p:nvSpPr>
          <p:cNvPr id="210"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Đây là các triệu chứng quen thuộc. Gốc rễ: AI không thấy đúng thứ cần thấy và không bị buộc dừng đúng lúc.</a:t>
            </a:r>
            <a:endParaRPr b="0" lang="en-US" sz="2000" spc="-1" strike="noStrike">
              <a:solidFill>
                <a:srgbClr val="000000"/>
              </a:solidFill>
              <a:latin typeface="Arial"/>
            </a:endParaRPr>
          </a:p>
        </p:txBody>
      </p:sp>
      <p:sp>
        <p:nvSpPr>
          <p:cNvPr id="211" name="PlaceHolder 3"/>
          <p:cNvSpPr>
            <a:spLocks noGrp="1"/>
          </p:cNvSpPr>
          <p:nvPr>
            <p:ph type="sldNum" idx="8"/>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658C67FC-92E4-4784-B8AB-A101FA281F55}"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sldImg"/>
          </p:nvPr>
        </p:nvSpPr>
        <p:spPr>
          <a:xfrm>
            <a:off x="685800" y="1143000"/>
            <a:ext cx="5485320" cy="3085200"/>
          </a:xfrm>
          <a:prstGeom prst="rect">
            <a:avLst/>
          </a:prstGeom>
          <a:ln w="0">
            <a:noFill/>
          </a:ln>
        </p:spPr>
      </p:sp>
      <p:sp>
        <p:nvSpPr>
          <p:cNvPr id="213"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Thông điệp xuyên suốt buổi nói. Cả deck là cách đưa context đúng cho việc review.</a:t>
            </a:r>
            <a:endParaRPr b="0" lang="en-US" sz="2000" spc="-1" strike="noStrike">
              <a:solidFill>
                <a:srgbClr val="000000"/>
              </a:solidFill>
              <a:latin typeface="Arial"/>
            </a:endParaRPr>
          </a:p>
        </p:txBody>
      </p:sp>
      <p:sp>
        <p:nvSpPr>
          <p:cNvPr id="214" name="PlaceHolder 3"/>
          <p:cNvSpPr>
            <a:spLocks noGrp="1"/>
          </p:cNvSpPr>
          <p:nvPr>
            <p:ph type="sldNum" idx="9"/>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19DEB3F2-8B97-4E7A-A64A-D8236EF28787}"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sldImg"/>
          </p:nvPr>
        </p:nvSpPr>
        <p:spPr>
          <a:xfrm>
            <a:off x="685800" y="1143000"/>
            <a:ext cx="5485320" cy="3085200"/>
          </a:xfrm>
          <a:prstGeom prst="rect">
            <a:avLst/>
          </a:prstGeom>
          <a:ln w="0">
            <a:noFill/>
          </a:ln>
        </p:spPr>
      </p:sp>
      <p:sp>
        <p:nvSpPr>
          <p:cNvPr id="216"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Centerpiece. Nhấn: gate 1 rẻ, vài phút; gate 3 chỉ còn việc con người. Gate 1 luôn review trên phạm vi rõ (diff/commit/PR).</a:t>
            </a:r>
            <a:endParaRPr b="0" lang="en-US" sz="2000" spc="-1" strike="noStrike">
              <a:solidFill>
                <a:srgbClr val="000000"/>
              </a:solidFill>
              <a:latin typeface="Arial"/>
            </a:endParaRPr>
          </a:p>
        </p:txBody>
      </p:sp>
      <p:sp>
        <p:nvSpPr>
          <p:cNvPr id="217" name="PlaceHolder 3"/>
          <p:cNvSpPr>
            <a:spLocks noGrp="1"/>
          </p:cNvSpPr>
          <p:nvPr>
            <p:ph type="sldNum" idx="10"/>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77963705-4775-4655-951B-B46A4B61DA46}"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sldImg"/>
          </p:nvPr>
        </p:nvSpPr>
        <p:spPr>
          <a:xfrm>
            <a:off x="685800" y="1143000"/>
            <a:ext cx="5485320" cy="3085200"/>
          </a:xfrm>
          <a:prstGeom prst="rect">
            <a:avLst/>
          </a:prstGeom>
          <a:ln w="0">
            <a:noFill/>
          </a:ln>
        </p:spPr>
      </p:sp>
      <p:sp>
        <p:nvSpPr>
          <p:cNvPr id="219"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File rules = cách truyền context một lần dùng mãi. Đây là nơi để business logic — thứ AI không tự đoán.</a:t>
            </a:r>
            <a:endParaRPr b="0" lang="en-US" sz="2000" spc="-1" strike="noStrike">
              <a:solidFill>
                <a:srgbClr val="000000"/>
              </a:solidFill>
              <a:latin typeface="Arial"/>
            </a:endParaRPr>
          </a:p>
        </p:txBody>
      </p:sp>
      <p:sp>
        <p:nvSpPr>
          <p:cNvPr id="220" name="PlaceHolder 3"/>
          <p:cNvSpPr>
            <a:spLocks noGrp="1"/>
          </p:cNvSpPr>
          <p:nvPr>
            <p:ph type="sldNum" idx="11"/>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CE3EAF9B-CAB6-4CF6-B765-316D442EAA7E}"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sldImg"/>
          </p:nvPr>
        </p:nvSpPr>
        <p:spPr>
          <a:xfrm>
            <a:off x="685800" y="1143000"/>
            <a:ext cx="5485320" cy="3085200"/>
          </a:xfrm>
          <a:prstGeom prst="rect">
            <a:avLst/>
          </a:prstGeom>
          <a:ln w="0">
            <a:noFill/>
          </a:ln>
        </p:spPr>
      </p:sp>
      <p:sp>
        <p:nvSpPr>
          <p:cNvPr id="222"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Như hội đồng review của người thật. Chạy song song rồi tổng hợp. Đừng để agent vừa viết code tự review chính nó.</a:t>
            </a:r>
            <a:endParaRPr b="0" lang="en-US" sz="2000" spc="-1" strike="noStrike">
              <a:solidFill>
                <a:srgbClr val="000000"/>
              </a:solidFill>
              <a:latin typeface="Arial"/>
            </a:endParaRPr>
          </a:p>
        </p:txBody>
      </p:sp>
      <p:sp>
        <p:nvSpPr>
          <p:cNvPr id="223" name="PlaceHolder 3"/>
          <p:cNvSpPr>
            <a:spLocks noGrp="1"/>
          </p:cNvSpPr>
          <p:nvPr>
            <p:ph type="sldNum" idx="12"/>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38C0DCEE-64C5-49B6-BBF0-4E1E7B20DCB8}"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type="sldImg"/>
          </p:nvPr>
        </p:nvSpPr>
        <p:spPr>
          <a:xfrm>
            <a:off x="685800" y="1143000"/>
            <a:ext cx="5485320" cy="3085200"/>
          </a:xfrm>
          <a:prstGeom prst="rect">
            <a:avLst/>
          </a:prstGeom>
          <a:ln w="0">
            <a:noFill/>
          </a:ln>
        </p:spPr>
      </p:sp>
      <p:sp>
        <p:nvSpPr>
          <p:cNvPr id="225"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Phần cốt lõi. 'Sai' có hai kiểu và phải chặn cả hai. False positive nguy hiểm vì làm mất niềm tin, bỏ luôn gate.</a:t>
            </a:r>
            <a:endParaRPr b="0" lang="en-US" sz="2000" spc="-1" strike="noStrike">
              <a:solidFill>
                <a:srgbClr val="000000"/>
              </a:solidFill>
              <a:latin typeface="Arial"/>
            </a:endParaRPr>
          </a:p>
        </p:txBody>
      </p:sp>
      <p:sp>
        <p:nvSpPr>
          <p:cNvPr id="226" name="PlaceHolder 3"/>
          <p:cNvSpPr>
            <a:spLocks noGrp="1"/>
          </p:cNvSpPr>
          <p:nvPr>
            <p:ph type="sldNum" idx="13"/>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AF1DD2F6-F1CF-4B3E-B39E-8EB66543BD0C}"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sldImg"/>
          </p:nvPr>
        </p:nvSpPr>
        <p:spPr>
          <a:xfrm>
            <a:off x="685800" y="1143000"/>
            <a:ext cx="5485320" cy="3085200"/>
          </a:xfrm>
          <a:prstGeom prst="rect">
            <a:avLst/>
          </a:prstGeom>
          <a:ln w="0">
            <a:noFill/>
          </a:ln>
        </p:spPr>
      </p:sp>
      <p:sp>
        <p:nvSpPr>
          <p:cNvPr id="228"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Đây chính là tư duy persona agent ở slide trước, nhưng đã được đóng gói sẵn. Điểm đặc biệt là tầng kiểm định.</a:t>
            </a:r>
            <a:endParaRPr b="0" lang="en-US" sz="2000" spc="-1" strike="noStrike">
              <a:solidFill>
                <a:srgbClr val="000000"/>
              </a:solidFill>
              <a:latin typeface="Arial"/>
            </a:endParaRPr>
          </a:p>
        </p:txBody>
      </p:sp>
      <p:sp>
        <p:nvSpPr>
          <p:cNvPr id="229" name="PlaceHolder 3"/>
          <p:cNvSpPr>
            <a:spLocks noGrp="1"/>
          </p:cNvSpPr>
          <p:nvPr>
            <p:ph type="sldNum" idx="14"/>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9A3788A6-2A78-454B-80F7-D4EAB022993B}"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PlaceHolder 1"/>
          <p:cNvSpPr>
            <a:spLocks noGrp="1"/>
          </p:cNvSpPr>
          <p:nvPr>
            <p:ph type="sldImg"/>
          </p:nvPr>
        </p:nvSpPr>
        <p:spPr>
          <a:xfrm>
            <a:off x="685800" y="1143000"/>
            <a:ext cx="5485320" cy="3085200"/>
          </a:xfrm>
          <a:prstGeom prst="rect">
            <a:avLst/>
          </a:prstGeom>
          <a:ln w="0">
            <a:noFill/>
          </a:ln>
        </p:spPr>
      </p:sp>
      <p:sp>
        <p:nvSpPr>
          <p:cNvPr id="231" name="PlaceHolder 2"/>
          <p:cNvSpPr>
            <a:spLocks noGrp="1"/>
          </p:cNvSpPr>
          <p:nvPr>
            <p:ph type="body"/>
          </p:nvPr>
        </p:nvSpPr>
        <p:spPr>
          <a:xfrm>
            <a:off x="685800" y="4400640"/>
            <a:ext cx="5485320" cy="3599280"/>
          </a:xfrm>
          <a:prstGeom prst="rect">
            <a:avLst/>
          </a:prstGeom>
          <a:noFill/>
          <a:ln w="0">
            <a:noFill/>
          </a:ln>
        </p:spPr>
        <p:txBody>
          <a:bodyPr lIns="91440" rIns="91440" tIns="45720" bIns="45720" anchor="t">
            <a:noAutofit/>
          </a:bodyPr>
          <a:p>
            <a:pPr marL="216000" indent="0">
              <a:lnSpc>
                <a:spcPct val="100000"/>
              </a:lnSpc>
              <a:buNone/>
              <a:tabLst>
                <a:tab algn="l" pos="0"/>
              </a:tabLst>
            </a:pPr>
            <a:r>
              <a:rPr b="0" lang="en-US" sz="2000" spc="-1" strike="noStrike">
                <a:solidFill>
                  <a:srgbClr val="000000"/>
                </a:solidFill>
                <a:latin typeface="Arial"/>
              </a:rPr>
              <a:t>Nhấn điểm khác biệt của Claude Code. Cảnh báo tools đổi nhanh để không bị hỏi vặn.</a:t>
            </a:r>
            <a:endParaRPr b="0" lang="en-US" sz="2000" spc="-1" strike="noStrike">
              <a:solidFill>
                <a:srgbClr val="000000"/>
              </a:solidFill>
              <a:latin typeface="Arial"/>
            </a:endParaRPr>
          </a:p>
        </p:txBody>
      </p:sp>
      <p:sp>
        <p:nvSpPr>
          <p:cNvPr id="232" name="PlaceHolder 3"/>
          <p:cNvSpPr>
            <a:spLocks noGrp="1"/>
          </p:cNvSpPr>
          <p:nvPr>
            <p:ph type="sldNum" idx="15"/>
          </p:nvPr>
        </p:nvSpPr>
        <p:spPr>
          <a:xfrm>
            <a:off x="3884760" y="8685360"/>
            <a:ext cx="2970720" cy="45756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en-US" sz="1200" spc="-1" strike="noStrike">
                <a:solidFill>
                  <a:schemeClr val="dk1"/>
                </a:solidFill>
                <a:latin typeface="+mn-lt"/>
                <a:ea typeface="+mn-ea"/>
              </a:defRPr>
            </a:lvl1pPr>
          </a:lstStyle>
          <a:p>
            <a:pPr indent="0" algn="r" defTabSz="914400">
              <a:lnSpc>
                <a:spcPct val="100000"/>
              </a:lnSpc>
              <a:buNone/>
              <a:tabLst>
                <a:tab algn="l" pos="0"/>
              </a:tabLst>
            </a:pPr>
            <a:fld id="{1AA6AF1A-568B-4A5D-A178-FB7B1BD9B169}" type="slidenum">
              <a:rPr b="0" lang="en-US" sz="1200" spc="-1" strike="noStrike">
                <a:solidFill>
                  <a:schemeClr val="dk1"/>
                </a:solidFill>
                <a:latin typeface="+mn-lt"/>
                <a:ea typeface="+mn-ea"/>
              </a:rPr>
              <a:t>&lt;number&gt;</a:t>
            </a:fld>
            <a:endParaRPr b="0" lang="en-US"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C8B8311C-9C1C-4B84-BD44-4F816EE26DD9}" type="slidenum">
              <a:t>&lt;#&gt;</a:t>
            </a:fld>
          </a:p>
        </p:txBody>
      </p:sp>
      <p:sp>
        <p:nvSpPr>
          <p:cNvPr id="4" name="PlaceHolder 3"/>
          <p:cNvSpPr>
            <a:spLocks noGrp="1"/>
          </p:cNvSpPr>
          <p:nvPr>
            <p:ph type="dt" idx="3"/>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r>
              <a:rPr b="0" lang="en-US" sz="4400" spc="-1" strike="noStrike">
                <a:solidFill>
                  <a:srgbClr val="000000"/>
                </a:solidFill>
                <a:latin typeface="Arial"/>
              </a:rPr>
              <a:t>Click to edit the title text format</a:t>
            </a:r>
            <a:endParaRPr b="0" lang="en-US" sz="4400" spc="-1" strike="noStrike">
              <a:solidFill>
                <a:srgbClr val="000000"/>
              </a:solidFill>
              <a:latin typeface="Arial"/>
            </a:endParaRPr>
          </a:p>
        </p:txBody>
      </p:sp>
      <p:sp>
        <p:nvSpPr>
          <p:cNvPr id="1"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Arial"/>
              </a:rPr>
              <a:t>Click to edit the outline text format</a:t>
            </a:r>
            <a:endParaRPr b="0" lang="en-US"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400" spc="-1" strike="noStrike">
                <a:solidFill>
                  <a:srgbClr val="000000"/>
                </a:solidFill>
                <a:latin typeface="Arial"/>
              </a:rPr>
              <a:t>Third Outline Level</a:t>
            </a:r>
            <a:endParaRPr b="0" lang="en-US"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Arial"/>
              </a:rPr>
              <a:t>Fourth Outline Level</a:t>
            </a:r>
            <a:endParaRPr b="0" lang="en-US"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2" name="PlaceHolder 1"/>
          <p:cNvSpPr>
            <a:spLocks noGrp="1"/>
          </p:cNvSpPr>
          <p:nvPr>
            <p:ph type="ftr" idx="1"/>
          </p:nvPr>
        </p:nvSpPr>
        <p:spPr>
          <a:xfrm>
            <a:off x="2342880" y="4767480"/>
            <a:ext cx="2170440" cy="27288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pc="-1" strike="noStrike">
                <a:solidFill>
                  <a:srgbClr val="000000"/>
                </a:solidFill>
                <a:latin typeface="Times New Roman"/>
              </a:defRPr>
            </a:lvl1pPr>
          </a:lstStyle>
          <a:p>
            <a:pPr indent="0" algn="ctr">
              <a:lnSpc>
                <a:spcPct val="100000"/>
              </a:lnSpc>
              <a:buNone/>
              <a:tabLst>
                <a:tab algn="l" pos="0"/>
              </a:tabLst>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3" name="PlaceHolder 2"/>
          <p:cNvSpPr>
            <a:spLocks noGrp="1"/>
          </p:cNvSpPr>
          <p:nvPr>
            <p:ph type="sldNum" idx="2"/>
          </p:nvPr>
        </p:nvSpPr>
        <p:spPr>
          <a:xfrm>
            <a:off x="4914720" y="4767480"/>
            <a:ext cx="1599120" cy="272880"/>
          </a:xfrm>
          <a:prstGeom prst="rect">
            <a:avLst/>
          </a:prstGeom>
          <a:noFill/>
          <a:ln w="0">
            <a:noFill/>
          </a:ln>
        </p:spPr>
        <p:txBody>
          <a:bodyPr lIns="91440" rIns="91440" tIns="45720" bIns="45720" anchor="ctr">
            <a:noAutofit/>
          </a:bodyPr>
          <a:lstStyle>
            <a:lvl1pPr indent="0" algn="r">
              <a:lnSpc>
                <a:spcPct val="100000"/>
              </a:lnSpc>
              <a:buNone/>
              <a:tabLst>
                <a:tab algn="l" pos="0"/>
              </a:tabLst>
              <a:defRPr b="0" lang="en-US" sz="1200" spc="-1" strike="noStrike">
                <a:solidFill>
                  <a:srgbClr val="888888"/>
                </a:solidFill>
                <a:latin typeface="Calibri"/>
                <a:ea typeface="Calibri"/>
              </a:defRPr>
            </a:lvl1pPr>
          </a:lstStyle>
          <a:p>
            <a:pPr indent="0" algn="r">
              <a:lnSpc>
                <a:spcPct val="100000"/>
              </a:lnSpc>
              <a:buNone/>
              <a:tabLst>
                <a:tab algn="l" pos="0"/>
              </a:tabLst>
            </a:pPr>
            <a:fld id="{678C2232-E232-4CE6-8825-944503004120}" type="slidenum">
              <a:rPr b="0" lang="en-US" sz="1200" spc="-1" strike="noStrike">
                <a:solidFill>
                  <a:srgbClr val="888888"/>
                </a:solidFill>
                <a:latin typeface="Calibri"/>
                <a:ea typeface="Calibri"/>
              </a:rPr>
              <a:t>&lt;number&gt;</a:t>
            </a:fld>
            <a:endParaRPr b="0" lang="en-US" sz="1200" spc="-1" strike="noStrike">
              <a:solidFill>
                <a:srgbClr val="000000"/>
              </a:solidFill>
              <a:latin typeface="Times New Roman"/>
            </a:endParaRPr>
          </a:p>
        </p:txBody>
      </p:sp>
      <p:sp>
        <p:nvSpPr>
          <p:cNvPr id="4" name="PlaceHolder 3"/>
          <p:cNvSpPr>
            <a:spLocks noGrp="1"/>
          </p:cNvSpPr>
          <p:nvPr>
            <p:ph type="dt" idx="3"/>
          </p:nvPr>
        </p:nvSpPr>
        <p:spPr>
          <a:xfrm>
            <a:off x="342720" y="4767480"/>
            <a:ext cx="1599120" cy="272880"/>
          </a:xfrm>
          <a:prstGeom prst="rect">
            <a:avLst/>
          </a:prstGeom>
          <a:noFill/>
          <a:ln w="0">
            <a:noFill/>
          </a:ln>
        </p:spPr>
        <p:txBody>
          <a:bodyPr lIns="91440" rIns="91440" tIns="45720" bIns="45720" anchor="ctr">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&lt;date/time&gt;</a:t>
            </a:r>
            <a:endParaRPr b="0" lang="en-US"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slideLayout" Target="../slideLayouts/slideLayout1.xml"/><Relationship Id="rId5"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6.png"/><Relationship Id="rId3" Type="http://schemas.openxmlformats.org/officeDocument/2006/relationships/slideLayout" Target="../slideLayouts/slideLayout1.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5.png"/><Relationship Id="rId3" Type="http://schemas.openxmlformats.org/officeDocument/2006/relationships/slideLayout" Target="../slideLayouts/slideLayout1.xml"/><Relationship Id="rId4"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slideLayout" Target="../slideLayouts/slideLayout1.xml"/><Relationship Id="rId7"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slideLayout" Target="../slideLayouts/slideLayout1.xml"/><Relationship Id="rId7"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xml"/><Relationship Id="rId5"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1.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slideLayout" Target="../slideLayouts/slideLayout1.xml"/><Relationship Id="rId9"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0.png"/><Relationship Id="rId4" Type="http://schemas.openxmlformats.org/officeDocument/2006/relationships/image" Target="../media/image12.png"/><Relationship Id="rId5" Type="http://schemas.openxmlformats.org/officeDocument/2006/relationships/image" Target="../media/image22.png"/><Relationship Id="rId6" Type="http://schemas.openxmlformats.org/officeDocument/2006/relationships/slideLayout" Target="../slideLayouts/slideLayout1.xml"/><Relationship Id="rId7"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f172a"/>
        </a:solidFill>
      </p:bgPr>
    </p:bg>
    <p:spTree>
      <p:nvGrpSpPr>
        <p:cNvPr id="1" name=""/>
        <p:cNvGrpSpPr/>
        <p:nvPr/>
      </p:nvGrpSpPr>
      <p:grpSpPr>
        <a:xfrm>
          <a:off x="0" y="0"/>
          <a:ext cx="0" cy="0"/>
          <a:chOff x="0" y="0"/>
          <a:chExt cx="0" cy="0"/>
        </a:xfrm>
      </p:grpSpPr>
      <p:sp>
        <p:nvSpPr>
          <p:cNvPr id="11" name="Shape 0"/>
          <p:cNvSpPr/>
          <p:nvPr/>
        </p:nvSpPr>
        <p:spPr>
          <a:xfrm>
            <a:off x="4137840" y="960120"/>
            <a:ext cx="867600" cy="86760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2" name="Image 0" descr="preencoded.png"/>
          <p:cNvPicPr/>
          <p:nvPr/>
        </p:nvPicPr>
        <p:blipFill>
          <a:blip r:embed="rId1"/>
          <a:stretch/>
        </p:blipFill>
        <p:spPr>
          <a:xfrm>
            <a:off x="4337280" y="1159920"/>
            <a:ext cx="468000" cy="468000"/>
          </a:xfrm>
          <a:prstGeom prst="rect">
            <a:avLst/>
          </a:prstGeom>
          <a:ln w="0">
            <a:noFill/>
          </a:ln>
        </p:spPr>
      </p:pic>
      <p:sp>
        <p:nvSpPr>
          <p:cNvPr id="13" name="Text 1"/>
          <p:cNvSpPr/>
          <p:nvPr/>
        </p:nvSpPr>
        <p:spPr>
          <a:xfrm>
            <a:off x="457200" y="2011680"/>
            <a:ext cx="8228520" cy="867600"/>
          </a:xfrm>
          <a:prstGeom prst="rect">
            <a:avLst/>
          </a:prstGeom>
          <a:noFill/>
          <a:ln w="0">
            <a:noFill/>
          </a:ln>
        </p:spPr>
        <p:style>
          <a:lnRef idx="0"/>
          <a:fillRef idx="0"/>
          <a:effectRef idx="0"/>
          <a:fontRef idx="minor"/>
        </p:style>
        <p:txBody>
          <a:bodyPr lIns="90000" rIns="90000" tIns="45000" bIns="45000" anchor="ctr">
            <a:noAutofit/>
          </a:bodyPr>
          <a:p>
            <a:pPr algn="ctr" defTabSz="914400">
              <a:lnSpc>
                <a:spcPct val="100000"/>
              </a:lnSpc>
              <a:tabLst>
                <a:tab algn="l" pos="0"/>
              </a:tabLst>
            </a:pPr>
            <a:r>
              <a:rPr b="1" lang="en-US" sz="4600" spc="-1" strike="noStrike">
                <a:solidFill>
                  <a:srgbClr val="ffffff"/>
                </a:solidFill>
                <a:latin typeface="Calibri"/>
                <a:ea typeface="Calibri"/>
              </a:rPr>
              <a:t>Cách review code với AI</a:t>
            </a:r>
            <a:endParaRPr b="0" lang="en-US" sz="4600" spc="-1" strike="noStrike">
              <a:solidFill>
                <a:srgbClr val="ffffff"/>
              </a:solidFill>
              <a:latin typeface="Arial"/>
            </a:endParaRPr>
          </a:p>
        </p:txBody>
      </p:sp>
      <p:sp>
        <p:nvSpPr>
          <p:cNvPr id="14" name="Text 2"/>
          <p:cNvSpPr/>
          <p:nvPr/>
        </p:nvSpPr>
        <p:spPr>
          <a:xfrm>
            <a:off x="914400" y="2907720"/>
            <a:ext cx="7314120" cy="639000"/>
          </a:xfrm>
          <a:prstGeom prst="rect">
            <a:avLst/>
          </a:prstGeom>
          <a:noFill/>
          <a:ln w="0">
            <a:noFill/>
          </a:ln>
        </p:spPr>
        <p:style>
          <a:lnRef idx="0"/>
          <a:fillRef idx="0"/>
          <a:effectRef idx="0"/>
          <a:fontRef idx="minor"/>
        </p:style>
        <p:txBody>
          <a:bodyPr lIns="90000" rIns="90000" tIns="45000" bIns="45000" anchor="ctr">
            <a:noAutofit/>
          </a:bodyPr>
          <a:p>
            <a:pPr algn="ctr" defTabSz="914400">
              <a:lnSpc>
                <a:spcPct val="100000"/>
              </a:lnSpc>
              <a:tabLst>
                <a:tab algn="l" pos="0"/>
              </a:tabLst>
            </a:pPr>
            <a:r>
              <a:rPr b="0" lang="en-US" sz="1700" spc="-1" strike="noStrike">
                <a:solidFill>
                  <a:srgbClr val="5eead4"/>
                </a:solidFill>
                <a:latin typeface="Calibri"/>
                <a:ea typeface="Calibri"/>
              </a:rPr>
              <a:t>Làm sao để review đúng trọng tâm, không báo lỗi rác</a:t>
            </a:r>
            <a:endParaRPr b="0" lang="en-US" sz="17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6" name="Shape 22"/>
          <p:cNvSpPr/>
          <p:nvPr/>
        </p:nvSpPr>
        <p:spPr>
          <a:xfrm>
            <a:off x="457200" y="384120"/>
            <a:ext cx="657360" cy="6573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endParaRPr b="0" lang="en-US" sz="1800" spc="-1" strike="noStrike">
              <a:solidFill>
                <a:srgbClr val="ffffff"/>
              </a:solidFill>
              <a:latin typeface="Arial"/>
            </a:endParaRPr>
          </a:p>
        </p:txBody>
      </p:sp>
      <p:pic>
        <p:nvPicPr>
          <p:cNvPr id="177" name="Image 12" descr="preencoded.png"/>
          <p:cNvPicPr/>
          <p:nvPr/>
        </p:nvPicPr>
        <p:blipFill>
          <a:blip r:embed="rId1"/>
          <a:stretch/>
        </p:blipFill>
        <p:spPr>
          <a:xfrm>
            <a:off x="608760" y="535320"/>
            <a:ext cx="354600" cy="354600"/>
          </a:xfrm>
          <a:prstGeom prst="rect">
            <a:avLst/>
          </a:prstGeom>
          <a:ln w="0">
            <a:noFill/>
          </a:ln>
        </p:spPr>
      </p:pic>
      <p:sp>
        <p:nvSpPr>
          <p:cNvPr id="178" name="Text 35"/>
          <p:cNvSpPr/>
          <p:nvPr/>
        </p:nvSpPr>
        <p:spPr>
          <a:xfrm>
            <a:off x="1298520" y="384120"/>
            <a:ext cx="7405560" cy="657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pc="-1" strike="noStrike">
                <a:solidFill>
                  <a:srgbClr val="1e293b"/>
                </a:solidFill>
                <a:latin typeface="Calibri"/>
                <a:ea typeface="Calibri"/>
              </a:rPr>
              <a:t>Demo: Before vs After</a:t>
            </a:r>
            <a:endParaRPr b="0" lang="en-US" sz="2700" spc="-1" strike="noStrike">
              <a:solidFill>
                <a:srgbClr val="000000"/>
              </a:solidFill>
              <a:latin typeface="Arial"/>
            </a:endParaRPr>
          </a:p>
        </p:txBody>
      </p:sp>
      <p:sp>
        <p:nvSpPr>
          <p:cNvPr id="179" name="Shape 25"/>
          <p:cNvSpPr/>
          <p:nvPr/>
        </p:nvSpPr>
        <p:spPr>
          <a:xfrm>
            <a:off x="457200" y="1554480"/>
            <a:ext cx="4022280" cy="2604960"/>
          </a:xfrm>
          <a:prstGeom prst="roundRect">
            <a:avLst>
              <a:gd name="adj" fmla="val 3509"/>
            </a:avLst>
          </a:prstGeom>
          <a:solidFill>
            <a:srgbClr val="fef2f2"/>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pic>
        <p:nvPicPr>
          <p:cNvPr id="180" name="Image 13" descr="preencoded.png"/>
          <p:cNvPicPr/>
          <p:nvPr/>
        </p:nvPicPr>
        <p:blipFill>
          <a:blip r:embed="rId2"/>
          <a:stretch/>
        </p:blipFill>
        <p:spPr>
          <a:xfrm>
            <a:off x="685800" y="1783080"/>
            <a:ext cx="456120" cy="456120"/>
          </a:xfrm>
          <a:prstGeom prst="rect">
            <a:avLst/>
          </a:prstGeom>
          <a:ln w="0">
            <a:noFill/>
          </a:ln>
        </p:spPr>
      </p:pic>
      <p:sp>
        <p:nvSpPr>
          <p:cNvPr id="181" name="Text 36"/>
          <p:cNvSpPr/>
          <p:nvPr/>
        </p:nvSpPr>
        <p:spPr>
          <a:xfrm>
            <a:off x="1280160" y="1783080"/>
            <a:ext cx="301644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b91c1c"/>
                </a:solidFill>
                <a:latin typeface="Calibri"/>
                <a:ea typeface="Calibri"/>
              </a:rPr>
              <a:t>BEFORE — cách làm sai</a:t>
            </a:r>
            <a:endParaRPr b="0" lang="en-US" sz="1600" spc="-1" strike="noStrike">
              <a:solidFill>
                <a:srgbClr val="000000"/>
              </a:solidFill>
              <a:latin typeface="Arial"/>
            </a:endParaRPr>
          </a:p>
        </p:txBody>
      </p:sp>
      <p:sp>
        <p:nvSpPr>
          <p:cNvPr id="182" name="Text 37"/>
          <p:cNvSpPr/>
          <p:nvPr/>
        </p:nvSpPr>
        <p:spPr>
          <a:xfrm>
            <a:off x="713160" y="2377440"/>
            <a:ext cx="3565080" cy="1644840"/>
          </a:xfrm>
          <a:prstGeom prst="rect">
            <a:avLst/>
          </a:prstGeom>
          <a:noFill/>
          <a:ln w="0">
            <a:noFill/>
          </a:ln>
        </p:spPr>
        <p:style>
          <a:lnRef idx="0"/>
          <a:fillRef idx="0"/>
          <a:effectRef idx="0"/>
          <a:fontRef idx="minor"/>
        </p:style>
        <p:txBody>
          <a:bodyPr lIns="0" rIns="0" tIns="0" bIns="0" anchor="ctr">
            <a:noAutofit/>
          </a:bodyPr>
          <a:p>
            <a:pPr marL="343080" indent="-343080" defTabSz="914400">
              <a:lnSpc>
                <a:spcPct val="100000"/>
              </a:lnSpc>
              <a:spcAft>
                <a:spcPts val="499"/>
              </a:spcAft>
              <a:buClr>
                <a:srgbClr val="1e293b"/>
              </a:buClr>
              <a:buFont typeface="Symbol" charset="2"/>
              <a:buChar char=""/>
            </a:pPr>
            <a:r>
              <a:rPr b="0" lang="en-US" sz="1250" spc="-1" strike="noStrike">
                <a:solidFill>
                  <a:srgbClr val="1e293b"/>
                </a:solidFill>
                <a:latin typeface="Calibri"/>
                <a:ea typeface="Calibri"/>
              </a:rPr>
              <a:t>Dán cả file</a:t>
            </a:r>
            <a:endParaRPr b="0" lang="en-US" sz="1250" spc="-1" strike="noStrike">
              <a:solidFill>
                <a:srgbClr val="000000"/>
              </a:solidFill>
              <a:latin typeface="Arial"/>
            </a:endParaRPr>
          </a:p>
          <a:p>
            <a:pPr marL="343080" indent="-343080" defTabSz="914400">
              <a:lnSpc>
                <a:spcPct val="100000"/>
              </a:lnSpc>
              <a:spcAft>
                <a:spcPts val="499"/>
              </a:spcAft>
              <a:buClr>
                <a:srgbClr val="1e293b"/>
              </a:buClr>
              <a:buFont typeface="Symbol" charset="2"/>
              <a:buChar char=""/>
            </a:pPr>
            <a:r>
              <a:rPr b="0" lang="en-US" sz="1250" spc="-1" strike="noStrike">
                <a:solidFill>
                  <a:srgbClr val="1e293b"/>
                </a:solidFill>
                <a:latin typeface="Calibri"/>
                <a:ea typeface="Calibri"/>
              </a:rPr>
              <a:t>Prompt mơ hồ “review giúp tôi phần này”</a:t>
            </a:r>
            <a:endParaRPr b="0" lang="en-US" sz="1250" spc="-1" strike="noStrike">
              <a:solidFill>
                <a:srgbClr val="000000"/>
              </a:solidFill>
              <a:latin typeface="Arial"/>
            </a:endParaRPr>
          </a:p>
          <a:p>
            <a:pPr marL="343080" indent="-343080" defTabSz="914400">
              <a:lnSpc>
                <a:spcPct val="100000"/>
              </a:lnSpc>
              <a:spcAft>
                <a:spcPts val="499"/>
              </a:spcAft>
              <a:buClr>
                <a:srgbClr val="1e293b"/>
              </a:buClr>
              <a:buFont typeface="Symbol" charset="2"/>
              <a:buChar char=""/>
            </a:pPr>
            <a:r>
              <a:rPr b="0" lang="en-US" sz="1250" spc="-1" strike="noStrike">
                <a:solidFill>
                  <a:srgbClr val="1e293b"/>
                </a:solidFill>
                <a:latin typeface="Calibri"/>
                <a:ea typeface="Calibri"/>
              </a:rPr>
              <a:t>Không rule, không nói ý định, không giới hạn diff</a:t>
            </a:r>
            <a:endParaRPr b="0" lang="en-US" sz="1250" spc="-1" strike="noStrike">
              <a:solidFill>
                <a:srgbClr val="000000"/>
              </a:solidFill>
              <a:latin typeface="Arial"/>
            </a:endParaRPr>
          </a:p>
          <a:p>
            <a:pPr marL="343080" indent="-343080" defTabSz="914400">
              <a:lnSpc>
                <a:spcPct val="100000"/>
              </a:lnSpc>
              <a:spcAft>
                <a:spcPts val="499"/>
              </a:spcAft>
              <a:buClr>
                <a:srgbClr val="b91c1c"/>
              </a:buClr>
              <a:buFont typeface="Symbol" charset="2"/>
              <a:buChar char=""/>
            </a:pPr>
            <a:r>
              <a:rPr b="1" lang="en-US" sz="1250" spc="-1" strike="noStrike">
                <a:solidFill>
                  <a:srgbClr val="b91c1c"/>
                </a:solidFill>
                <a:latin typeface="Calibri"/>
                <a:ea typeface="Calibri"/>
              </a:rPr>
              <a:t>→ </a:t>
            </a:r>
            <a:r>
              <a:rPr b="1" lang="en-US" sz="1250" spc="-1" strike="noStrike">
                <a:solidFill>
                  <a:srgbClr val="b91c1c"/>
                </a:solidFill>
                <a:latin typeface="Calibri"/>
                <a:ea typeface="Calibri"/>
              </a:rPr>
              <a:t>Nitpick đặt tên biến…</a:t>
            </a:r>
            <a:endParaRPr b="0" lang="en-US" sz="1250" spc="-1" strike="noStrike">
              <a:solidFill>
                <a:srgbClr val="000000"/>
              </a:solidFill>
              <a:latin typeface="Arial"/>
            </a:endParaRPr>
          </a:p>
          <a:p>
            <a:pPr marL="343080" indent="-343080" defTabSz="914400">
              <a:lnSpc>
                <a:spcPct val="100000"/>
              </a:lnSpc>
              <a:spcAft>
                <a:spcPts val="499"/>
              </a:spcAft>
              <a:buClr>
                <a:srgbClr val="b91c1c"/>
              </a:buClr>
              <a:buFont typeface="Symbol" charset="2"/>
              <a:buChar char=""/>
            </a:pPr>
            <a:r>
              <a:rPr b="1" lang="en-US" sz="1250" spc="-1" strike="noStrike">
                <a:solidFill>
                  <a:srgbClr val="b91c1c"/>
                </a:solidFill>
                <a:latin typeface="Calibri"/>
                <a:ea typeface="Calibri"/>
              </a:rPr>
              <a:t>→ </a:t>
            </a:r>
            <a:r>
              <a:rPr b="1" lang="en-US" sz="1250" spc="-1" strike="noStrike">
                <a:solidFill>
                  <a:srgbClr val="b91c1c"/>
                </a:solidFill>
                <a:latin typeface="Calibri"/>
                <a:ea typeface="Calibri"/>
              </a:rPr>
              <a:t>BỎ LỌT lỗi business nguy hiểm</a:t>
            </a:r>
            <a:endParaRPr b="0" lang="en-US" sz="1250" spc="-1" strike="noStrike">
              <a:solidFill>
                <a:srgbClr val="000000"/>
              </a:solidFill>
              <a:latin typeface="Arial"/>
            </a:endParaRPr>
          </a:p>
        </p:txBody>
      </p:sp>
      <p:sp>
        <p:nvSpPr>
          <p:cNvPr id="183" name="Shape 26"/>
          <p:cNvSpPr/>
          <p:nvPr/>
        </p:nvSpPr>
        <p:spPr>
          <a:xfrm>
            <a:off x="4663440" y="1554480"/>
            <a:ext cx="4022280" cy="2604960"/>
          </a:xfrm>
          <a:prstGeom prst="roundRect">
            <a:avLst>
              <a:gd name="adj" fmla="val 3509"/>
            </a:avLst>
          </a:prstGeom>
          <a:solidFill>
            <a:srgbClr val="ecfdf5"/>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pic>
        <p:nvPicPr>
          <p:cNvPr id="184" name="Image 14" descr="preencoded.png"/>
          <p:cNvPicPr/>
          <p:nvPr/>
        </p:nvPicPr>
        <p:blipFill>
          <a:blip r:embed="rId3"/>
          <a:stretch/>
        </p:blipFill>
        <p:spPr>
          <a:xfrm>
            <a:off x="4892040" y="1783080"/>
            <a:ext cx="456120" cy="456120"/>
          </a:xfrm>
          <a:prstGeom prst="rect">
            <a:avLst/>
          </a:prstGeom>
          <a:ln w="0">
            <a:noFill/>
          </a:ln>
        </p:spPr>
      </p:pic>
      <p:sp>
        <p:nvSpPr>
          <p:cNvPr id="185" name="Text 38"/>
          <p:cNvSpPr/>
          <p:nvPr/>
        </p:nvSpPr>
        <p:spPr>
          <a:xfrm>
            <a:off x="5486400" y="1783080"/>
            <a:ext cx="301644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0d9488"/>
                </a:solidFill>
                <a:latin typeface="Calibri"/>
                <a:ea typeface="Calibri"/>
              </a:rPr>
              <a:t>AFTER — đúng phương pháp</a:t>
            </a:r>
            <a:endParaRPr b="0" lang="en-US" sz="1600" spc="-1" strike="noStrike">
              <a:solidFill>
                <a:srgbClr val="000000"/>
              </a:solidFill>
              <a:latin typeface="Arial"/>
            </a:endParaRPr>
          </a:p>
        </p:txBody>
      </p:sp>
      <p:sp>
        <p:nvSpPr>
          <p:cNvPr id="186" name="Text 39"/>
          <p:cNvSpPr/>
          <p:nvPr/>
        </p:nvSpPr>
        <p:spPr>
          <a:xfrm>
            <a:off x="4919400" y="2377440"/>
            <a:ext cx="3565080" cy="1644840"/>
          </a:xfrm>
          <a:prstGeom prst="rect">
            <a:avLst/>
          </a:prstGeom>
          <a:noFill/>
          <a:ln w="0">
            <a:noFill/>
          </a:ln>
        </p:spPr>
        <p:style>
          <a:lnRef idx="0"/>
          <a:fillRef idx="0"/>
          <a:effectRef idx="0"/>
          <a:fontRef idx="minor"/>
        </p:style>
        <p:txBody>
          <a:bodyPr lIns="0" rIns="0" tIns="0" bIns="0" anchor="ctr">
            <a:noAutofit/>
          </a:bodyPr>
          <a:p>
            <a:pPr marL="343080" indent="-343080" defTabSz="914400">
              <a:lnSpc>
                <a:spcPct val="100000"/>
              </a:lnSpc>
              <a:spcAft>
                <a:spcPts val="499"/>
              </a:spcAft>
              <a:buClr>
                <a:srgbClr val="1e293b"/>
              </a:buClr>
              <a:buFont typeface="Symbol" charset="2"/>
              <a:buChar char=""/>
            </a:pPr>
            <a:r>
              <a:rPr b="0" lang="en-US" sz="1250" spc="-1" strike="noStrike">
                <a:solidFill>
                  <a:srgbClr val="1e293b"/>
                </a:solidFill>
                <a:latin typeface="Calibri"/>
                <a:ea typeface="Calibri"/>
              </a:rPr>
              <a:t>Scope vào phần muốn review và có đầy đủ các file CLAUDE.md</a:t>
            </a:r>
            <a:endParaRPr b="0" lang="en-US" sz="1250" spc="-1" strike="noStrike">
              <a:solidFill>
                <a:srgbClr val="000000"/>
              </a:solidFill>
              <a:latin typeface="Arial"/>
            </a:endParaRPr>
          </a:p>
          <a:p>
            <a:pPr marL="343080" indent="-343080" defTabSz="914400">
              <a:lnSpc>
                <a:spcPct val="100000"/>
              </a:lnSpc>
              <a:spcAft>
                <a:spcPts val="499"/>
              </a:spcAft>
              <a:buClr>
                <a:srgbClr val="1e293b"/>
              </a:buClr>
              <a:buFont typeface="Symbol" charset="2"/>
              <a:buChar char=""/>
            </a:pPr>
            <a:r>
              <a:rPr b="0" lang="en-US" sz="1250" spc="-1" strike="noStrike">
                <a:solidFill>
                  <a:srgbClr val="1e293b"/>
                </a:solidFill>
                <a:latin typeface="Calibri"/>
                <a:ea typeface="Calibri"/>
              </a:rPr>
              <a:t>Nói rõ ý định PR + thêm persona agent</a:t>
            </a:r>
            <a:endParaRPr b="0" lang="en-US" sz="1250" spc="-1" strike="noStrike">
              <a:solidFill>
                <a:srgbClr val="000000"/>
              </a:solidFill>
              <a:latin typeface="Arial"/>
            </a:endParaRPr>
          </a:p>
          <a:p>
            <a:pPr marL="343080" indent="-343080" defTabSz="914400">
              <a:lnSpc>
                <a:spcPct val="100000"/>
              </a:lnSpc>
              <a:spcAft>
                <a:spcPts val="499"/>
              </a:spcAft>
              <a:buClr>
                <a:srgbClr val="0d9488"/>
              </a:buClr>
              <a:buFont typeface="Symbol" charset="2"/>
              <a:buChar char=""/>
            </a:pPr>
            <a:r>
              <a:rPr b="1" lang="en-US" sz="1250" spc="-1" strike="noStrike">
                <a:solidFill>
                  <a:srgbClr val="0d9488"/>
                </a:solidFill>
                <a:latin typeface="Calibri"/>
                <a:ea typeface="Calibri"/>
              </a:rPr>
              <a:t>→ </a:t>
            </a:r>
            <a:r>
              <a:rPr b="1" lang="en-US" sz="1250" spc="-1" strike="noStrike">
                <a:solidFill>
                  <a:srgbClr val="0d9488"/>
                </a:solidFill>
                <a:latin typeface="Calibri"/>
                <a:ea typeface="Calibri"/>
              </a:rPr>
              <a:t>Bắt đúng lỗi business, trích rule</a:t>
            </a:r>
            <a:endParaRPr b="0" lang="en-US" sz="1250" spc="-1" strike="noStrike">
              <a:solidFill>
                <a:srgbClr val="000000"/>
              </a:solidFill>
              <a:latin typeface="Arial"/>
            </a:endParaRPr>
          </a:p>
          <a:p>
            <a:pPr marL="343080" indent="-343080" defTabSz="914400">
              <a:lnSpc>
                <a:spcPct val="100000"/>
              </a:lnSpc>
              <a:spcAft>
                <a:spcPts val="499"/>
              </a:spcAft>
              <a:buClr>
                <a:srgbClr val="0d9488"/>
              </a:buClr>
              <a:buFont typeface="Symbol" charset="2"/>
              <a:buChar char=""/>
            </a:pPr>
            <a:r>
              <a:rPr b="1" lang="en-US" sz="1250" spc="-1" strike="noStrike">
                <a:solidFill>
                  <a:srgbClr val="0d9488"/>
                </a:solidFill>
                <a:latin typeface="Calibri"/>
                <a:ea typeface="Calibri"/>
              </a:rPr>
              <a:t>→ </a:t>
            </a:r>
            <a:r>
              <a:rPr b="1" lang="en-US" sz="1250" spc="-1" strike="noStrike">
                <a:solidFill>
                  <a:srgbClr val="0d9488"/>
                </a:solidFill>
                <a:latin typeface="Calibri"/>
                <a:ea typeface="Calibri"/>
              </a:rPr>
              <a:t>Bỏ hết nitpick vô nghĩa</a:t>
            </a:r>
            <a:endParaRPr b="0" lang="en-US" sz="1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87" name="Shape 13"/>
          <p:cNvSpPr/>
          <p:nvPr/>
        </p:nvSpPr>
        <p:spPr>
          <a:xfrm>
            <a:off x="0" y="0"/>
            <a:ext cx="9144000" cy="5143680"/>
          </a:xfrm>
          <a:prstGeom prst="roundRect">
            <a:avLst>
              <a:gd name="adj" fmla="val 3509"/>
            </a:avLst>
          </a:prstGeom>
          <a:solidFill>
            <a:srgbClr val="fef2f2"/>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pic>
        <p:nvPicPr>
          <p:cNvPr id="188" name="Image 9" descr="preencoded.png"/>
          <p:cNvPicPr/>
          <p:nvPr/>
        </p:nvPicPr>
        <p:blipFill>
          <a:blip r:embed="rId1"/>
          <a:stretch/>
        </p:blipFill>
        <p:spPr>
          <a:xfrm>
            <a:off x="275400" y="228600"/>
            <a:ext cx="456120" cy="456120"/>
          </a:xfrm>
          <a:prstGeom prst="rect">
            <a:avLst/>
          </a:prstGeom>
          <a:ln w="0">
            <a:noFill/>
          </a:ln>
        </p:spPr>
      </p:pic>
      <p:sp>
        <p:nvSpPr>
          <p:cNvPr id="189" name="Text 32"/>
          <p:cNvSpPr/>
          <p:nvPr/>
        </p:nvSpPr>
        <p:spPr>
          <a:xfrm>
            <a:off x="869760" y="228600"/>
            <a:ext cx="575964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b91c1c"/>
                </a:solidFill>
                <a:latin typeface="Calibri"/>
                <a:ea typeface="Calibri"/>
              </a:rPr>
              <a:t>BEFORE — cách yêu cầu AI review sai</a:t>
            </a:r>
            <a:endParaRPr b="0" lang="en-US" sz="1600" spc="-1" strike="noStrike">
              <a:solidFill>
                <a:srgbClr val="000000"/>
              </a:solidFill>
              <a:latin typeface="Arial"/>
            </a:endParaRPr>
          </a:p>
        </p:txBody>
      </p:sp>
      <p:pic>
        <p:nvPicPr>
          <p:cNvPr id="190" name="" descr=""/>
          <p:cNvPicPr/>
          <p:nvPr/>
        </p:nvPicPr>
        <p:blipFill>
          <a:blip r:embed="rId2"/>
          <a:stretch/>
        </p:blipFill>
        <p:spPr>
          <a:xfrm>
            <a:off x="0" y="914400"/>
            <a:ext cx="9148680" cy="422928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91" name="Shape 27"/>
          <p:cNvSpPr/>
          <p:nvPr/>
        </p:nvSpPr>
        <p:spPr>
          <a:xfrm>
            <a:off x="0" y="0"/>
            <a:ext cx="9144000" cy="5143680"/>
          </a:xfrm>
          <a:prstGeom prst="roundRect">
            <a:avLst>
              <a:gd name="adj" fmla="val 3509"/>
            </a:avLst>
          </a:prstGeom>
          <a:solidFill>
            <a:srgbClr val="ecfdf5"/>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endParaRPr b="0" lang="en-US" sz="1800" spc="-1" strike="noStrike">
              <a:solidFill>
                <a:srgbClr val="000000"/>
              </a:solidFill>
              <a:latin typeface="Arial"/>
            </a:endParaRPr>
          </a:p>
        </p:txBody>
      </p:sp>
      <p:pic>
        <p:nvPicPr>
          <p:cNvPr id="192" name="" descr=""/>
          <p:cNvPicPr/>
          <p:nvPr/>
        </p:nvPicPr>
        <p:blipFill>
          <a:blip r:embed="rId1"/>
          <a:srcRect l="-59" t="1786" r="20003" b="10890"/>
          <a:stretch/>
        </p:blipFill>
        <p:spPr>
          <a:xfrm>
            <a:off x="685800" y="457200"/>
            <a:ext cx="7319880" cy="4686480"/>
          </a:xfrm>
          <a:prstGeom prst="rect">
            <a:avLst/>
          </a:prstGeom>
          <a:ln w="0">
            <a:noFill/>
          </a:ln>
        </p:spPr>
      </p:pic>
      <p:pic>
        <p:nvPicPr>
          <p:cNvPr id="193" name="Image 11" descr="preencoded.png"/>
          <p:cNvPicPr/>
          <p:nvPr/>
        </p:nvPicPr>
        <p:blipFill>
          <a:blip r:embed="rId2"/>
          <a:stretch/>
        </p:blipFill>
        <p:spPr>
          <a:xfrm>
            <a:off x="228600" y="1080"/>
            <a:ext cx="456120" cy="456120"/>
          </a:xfrm>
          <a:prstGeom prst="rect">
            <a:avLst/>
          </a:prstGeom>
          <a:ln w="0">
            <a:noFill/>
          </a:ln>
        </p:spPr>
      </p:pic>
      <p:sp>
        <p:nvSpPr>
          <p:cNvPr id="194" name="Text 34"/>
          <p:cNvSpPr/>
          <p:nvPr/>
        </p:nvSpPr>
        <p:spPr>
          <a:xfrm>
            <a:off x="822960" y="1080"/>
            <a:ext cx="534924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0d9488"/>
                </a:solidFill>
                <a:latin typeface="Calibri"/>
                <a:ea typeface="Calibri"/>
              </a:rPr>
              <a:t>AFTER — Đưa context cho AI đúng phương pháp</a:t>
            </a:r>
            <a:endParaRPr b="0" lang="en-US" sz="1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f172a"/>
        </a:solidFill>
      </p:bgPr>
    </p:bg>
    <p:spTree>
      <p:nvGrpSpPr>
        <p:cNvPr id="1" name=""/>
        <p:cNvGrpSpPr/>
        <p:nvPr/>
      </p:nvGrpSpPr>
      <p:grpSpPr>
        <a:xfrm>
          <a:off x="0" y="0"/>
          <a:ext cx="0" cy="0"/>
          <a:chOff x="0" y="0"/>
          <a:chExt cx="0" cy="0"/>
        </a:xfrm>
      </p:grpSpPr>
      <p:sp>
        <p:nvSpPr>
          <p:cNvPr id="195" name="Text 0"/>
          <p:cNvSpPr/>
          <p:nvPr/>
        </p:nvSpPr>
        <p:spPr>
          <a:xfrm>
            <a:off x="548640" y="502920"/>
            <a:ext cx="8228520" cy="639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lang="en-US" sz="3000" spc="-1" strike="noStrike">
                <a:solidFill>
                  <a:srgbClr val="ffffff"/>
                </a:solidFill>
                <a:latin typeface="Calibri"/>
                <a:ea typeface="Calibri"/>
              </a:rPr>
              <a:t>Tóm lại</a:t>
            </a:r>
            <a:endParaRPr b="0" lang="en-US" sz="3000" spc="-1" strike="noStrike">
              <a:solidFill>
                <a:srgbClr val="ffffff"/>
              </a:solidFill>
              <a:latin typeface="Arial"/>
            </a:endParaRPr>
          </a:p>
        </p:txBody>
      </p:sp>
      <p:sp>
        <p:nvSpPr>
          <p:cNvPr id="196" name="Shape 1"/>
          <p:cNvSpPr/>
          <p:nvPr/>
        </p:nvSpPr>
        <p:spPr>
          <a:xfrm>
            <a:off x="640080" y="1417320"/>
            <a:ext cx="547560" cy="547560"/>
          </a:xfrm>
          <a:prstGeom prst="ellipse">
            <a:avLst/>
          </a:prstGeom>
          <a:solidFill>
            <a:srgbClr val="0d948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197" name="Text 2"/>
          <p:cNvSpPr/>
          <p:nvPr/>
        </p:nvSpPr>
        <p:spPr>
          <a:xfrm>
            <a:off x="640080" y="1417320"/>
            <a:ext cx="547560" cy="5475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ffffff"/>
                </a:solidFill>
                <a:latin typeface="Calibri"/>
                <a:ea typeface="Calibri"/>
              </a:rPr>
              <a:t>1</a:t>
            </a:r>
            <a:endParaRPr b="0" lang="en-US" sz="2000" spc="-1" strike="noStrike">
              <a:solidFill>
                <a:srgbClr val="ffffff"/>
              </a:solidFill>
              <a:latin typeface="Arial"/>
            </a:endParaRPr>
          </a:p>
        </p:txBody>
      </p:sp>
      <p:sp>
        <p:nvSpPr>
          <p:cNvPr id="198" name="Text 3"/>
          <p:cNvSpPr/>
          <p:nvPr/>
        </p:nvSpPr>
        <p:spPr>
          <a:xfrm>
            <a:off x="1371600" y="1417320"/>
            <a:ext cx="722268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ffffff"/>
                </a:solidFill>
                <a:latin typeface="Calibri"/>
                <a:ea typeface="Calibri"/>
              </a:rPr>
              <a:t>Gate trước khi tạo PR   </a:t>
            </a:r>
            <a:r>
              <a:rPr b="0" lang="en-US" sz="1600" spc="-1" strike="noStrike">
                <a:solidFill>
                  <a:srgbClr val="cbd5e1"/>
                </a:solidFill>
                <a:latin typeface="Calibri"/>
                <a:ea typeface="Calibri"/>
              </a:rPr>
              <a:t>— Dùng AI Review TRƯỚC khi tạo PR</a:t>
            </a:r>
            <a:endParaRPr b="0" lang="en-US" sz="1600" spc="-1" strike="noStrike">
              <a:solidFill>
                <a:srgbClr val="ffffff"/>
              </a:solidFill>
              <a:latin typeface="Arial"/>
            </a:endParaRPr>
          </a:p>
        </p:txBody>
      </p:sp>
      <p:sp>
        <p:nvSpPr>
          <p:cNvPr id="199" name="Shape 4"/>
          <p:cNvSpPr/>
          <p:nvPr/>
        </p:nvSpPr>
        <p:spPr>
          <a:xfrm>
            <a:off x="640080" y="2258640"/>
            <a:ext cx="547560" cy="547560"/>
          </a:xfrm>
          <a:prstGeom prst="ellipse">
            <a:avLst/>
          </a:prstGeom>
          <a:solidFill>
            <a:srgbClr val="0d948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200" name="Text 5"/>
          <p:cNvSpPr/>
          <p:nvPr/>
        </p:nvSpPr>
        <p:spPr>
          <a:xfrm>
            <a:off x="640080" y="2258640"/>
            <a:ext cx="547560" cy="5475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ffffff"/>
                </a:solidFill>
                <a:latin typeface="Calibri"/>
                <a:ea typeface="Calibri"/>
              </a:rPr>
              <a:t>2</a:t>
            </a:r>
            <a:endParaRPr b="0" lang="en-US" sz="2000" spc="-1" strike="noStrike">
              <a:solidFill>
                <a:srgbClr val="ffffff"/>
              </a:solidFill>
              <a:latin typeface="Arial"/>
            </a:endParaRPr>
          </a:p>
        </p:txBody>
      </p:sp>
      <p:sp>
        <p:nvSpPr>
          <p:cNvPr id="201" name="Text 6"/>
          <p:cNvSpPr/>
          <p:nvPr/>
        </p:nvSpPr>
        <p:spPr>
          <a:xfrm>
            <a:off x="1371600" y="2258640"/>
            <a:ext cx="722268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ffffff"/>
                </a:solidFill>
                <a:latin typeface="Calibri"/>
                <a:ea typeface="Calibri"/>
              </a:rPr>
              <a:t>File rules tốt   </a:t>
            </a:r>
            <a:r>
              <a:rPr b="0" lang="en-US" sz="1600" spc="-1" strike="noStrike">
                <a:solidFill>
                  <a:srgbClr val="cbd5e1"/>
                </a:solidFill>
                <a:latin typeface="Calibri"/>
                <a:ea typeface="Calibri"/>
              </a:rPr>
              <a:t>— Bộ quy ước, thông tin ngắn, đúng scope, có business logic</a:t>
            </a:r>
            <a:endParaRPr b="0" lang="en-US" sz="1600" spc="-1" strike="noStrike">
              <a:solidFill>
                <a:srgbClr val="ffffff"/>
              </a:solidFill>
              <a:latin typeface="Arial"/>
            </a:endParaRPr>
          </a:p>
        </p:txBody>
      </p:sp>
      <p:sp>
        <p:nvSpPr>
          <p:cNvPr id="202" name="Shape 7"/>
          <p:cNvSpPr/>
          <p:nvPr/>
        </p:nvSpPr>
        <p:spPr>
          <a:xfrm>
            <a:off x="640080" y="3099960"/>
            <a:ext cx="547560" cy="547560"/>
          </a:xfrm>
          <a:prstGeom prst="ellipse">
            <a:avLst/>
          </a:prstGeom>
          <a:solidFill>
            <a:srgbClr val="0d9488"/>
          </a:solidFill>
          <a:ln w="0">
            <a:noFill/>
          </a:ln>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203" name="Text 8"/>
          <p:cNvSpPr/>
          <p:nvPr/>
        </p:nvSpPr>
        <p:spPr>
          <a:xfrm>
            <a:off x="640080" y="3099960"/>
            <a:ext cx="547560" cy="5475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ffffff"/>
                </a:solidFill>
                <a:latin typeface="Calibri"/>
                <a:ea typeface="Calibri"/>
              </a:rPr>
              <a:t>3</a:t>
            </a:r>
            <a:endParaRPr b="0" lang="en-US" sz="2000" spc="-1" strike="noStrike">
              <a:solidFill>
                <a:srgbClr val="ffffff"/>
              </a:solidFill>
              <a:latin typeface="Arial"/>
            </a:endParaRPr>
          </a:p>
        </p:txBody>
      </p:sp>
      <p:sp>
        <p:nvSpPr>
          <p:cNvPr id="204" name="Text 9"/>
          <p:cNvSpPr/>
          <p:nvPr/>
        </p:nvSpPr>
        <p:spPr>
          <a:xfrm>
            <a:off x="1371600" y="3099960"/>
            <a:ext cx="722268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ffffff"/>
                </a:solidFill>
                <a:latin typeface="Calibri"/>
                <a:ea typeface="Calibri"/>
              </a:rPr>
              <a:t>Ép AI review đúng   </a:t>
            </a:r>
            <a:r>
              <a:rPr b="0" lang="en-US" sz="1600" spc="-1" strike="noStrike">
                <a:solidFill>
                  <a:srgbClr val="cbd5e1"/>
                </a:solidFill>
                <a:latin typeface="Calibri"/>
                <a:ea typeface="Calibri"/>
              </a:rPr>
              <a:t>— 5 nguyên tắc + dùng nhiều persona agent</a:t>
            </a:r>
            <a:endParaRPr b="0" lang="en-US" sz="1600" spc="-1" strike="noStrike">
              <a:solidFill>
                <a:srgbClr val="ffffff"/>
              </a:solidFill>
              <a:latin typeface="Arial"/>
            </a:endParaRPr>
          </a:p>
        </p:txBody>
      </p:sp>
      <p:sp>
        <p:nvSpPr>
          <p:cNvPr id="205" name="Text 10"/>
          <p:cNvSpPr/>
          <p:nvPr/>
        </p:nvSpPr>
        <p:spPr>
          <a:xfrm>
            <a:off x="548640" y="4069080"/>
            <a:ext cx="8045640" cy="54756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1" i="1" lang="en-US" sz="2000" spc="-1" strike="noStrike">
                <a:solidFill>
                  <a:srgbClr val="5eead4"/>
                </a:solidFill>
                <a:latin typeface="Calibri"/>
                <a:ea typeface="Calibri"/>
              </a:rPr>
              <a:t>“</a:t>
            </a:r>
            <a:r>
              <a:rPr b="1" i="1" lang="en-US" sz="2000" spc="-1" strike="noStrike">
                <a:solidFill>
                  <a:srgbClr val="5eead4"/>
                </a:solidFill>
                <a:latin typeface="Calibri"/>
                <a:ea typeface="Calibri"/>
              </a:rPr>
              <a:t>Cùng một model, khác ở cách đưa AI context để xử lý vấn đề.”</a:t>
            </a:r>
            <a:endParaRPr b="0" lang="en-US" sz="2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 name="Shape 0"/>
          <p:cNvSpPr/>
          <p:nvPr/>
        </p:nvSpPr>
        <p:spPr>
          <a:xfrm>
            <a:off x="457200" y="384120"/>
            <a:ext cx="657360" cy="6573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6" name="Image 0" descr="preencoded.png"/>
          <p:cNvPicPr/>
          <p:nvPr/>
        </p:nvPicPr>
        <p:blipFill>
          <a:blip r:embed="rId1"/>
          <a:stretch/>
        </p:blipFill>
        <p:spPr>
          <a:xfrm>
            <a:off x="608760" y="535320"/>
            <a:ext cx="354600" cy="354600"/>
          </a:xfrm>
          <a:prstGeom prst="rect">
            <a:avLst/>
          </a:prstGeom>
          <a:ln w="0">
            <a:noFill/>
          </a:ln>
        </p:spPr>
      </p:pic>
      <p:sp>
        <p:nvSpPr>
          <p:cNvPr id="17" name="Text 1"/>
          <p:cNvSpPr/>
          <p:nvPr/>
        </p:nvSpPr>
        <p:spPr>
          <a:xfrm>
            <a:off x="1298520" y="384120"/>
            <a:ext cx="7405560" cy="657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400" spc="-1" strike="noStrike">
                <a:solidFill>
                  <a:srgbClr val="1e293b"/>
                </a:solidFill>
                <a:latin typeface="Calibri"/>
                <a:ea typeface="Calibri"/>
              </a:rPr>
              <a:t>Vấn đề: Dùng AI review nhưng vẫn sai và lỗi vặt</a:t>
            </a:r>
            <a:endParaRPr b="0" lang="en-US" sz="2400" spc="-1" strike="noStrike">
              <a:solidFill>
                <a:srgbClr val="000000"/>
              </a:solidFill>
              <a:latin typeface="Arial"/>
            </a:endParaRPr>
          </a:p>
        </p:txBody>
      </p:sp>
      <p:sp>
        <p:nvSpPr>
          <p:cNvPr id="18" name="Text 2"/>
          <p:cNvSpPr/>
          <p:nvPr/>
        </p:nvSpPr>
        <p:spPr>
          <a:xfrm>
            <a:off x="457200" y="1078920"/>
            <a:ext cx="822852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400" spc="-1" strike="noStrike">
                <a:solidFill>
                  <a:srgbClr val="64748b"/>
                </a:solidFill>
                <a:latin typeface="Calibri"/>
                <a:ea typeface="Calibri"/>
              </a:rPr>
              <a:t>Dùng AI hỗ trợ code lâu nay, nhưng kết quả thường lệch:</a:t>
            </a:r>
            <a:endParaRPr b="0" lang="en-US" sz="1400" spc="-1" strike="noStrike">
              <a:solidFill>
                <a:srgbClr val="000000"/>
              </a:solidFill>
              <a:latin typeface="Arial"/>
            </a:endParaRPr>
          </a:p>
        </p:txBody>
      </p:sp>
      <p:sp>
        <p:nvSpPr>
          <p:cNvPr id="19" name="Shape 3"/>
          <p:cNvSpPr/>
          <p:nvPr/>
        </p:nvSpPr>
        <p:spPr>
          <a:xfrm>
            <a:off x="457200" y="1554480"/>
            <a:ext cx="4068000" cy="1324800"/>
          </a:xfrm>
          <a:prstGeom prst="roundRect">
            <a:avLst>
              <a:gd name="adj" fmla="val 5517"/>
            </a:avLst>
          </a:prstGeom>
          <a:solidFill>
            <a:srgbClr val="fef2f2"/>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0" name="Shape 4"/>
          <p:cNvSpPr/>
          <p:nvPr/>
        </p:nvSpPr>
        <p:spPr>
          <a:xfrm>
            <a:off x="713160" y="1938600"/>
            <a:ext cx="547560" cy="547560"/>
          </a:xfrm>
          <a:prstGeom prst="ellipse">
            <a:avLst/>
          </a:prstGeom>
          <a:solidFill>
            <a:srgbClr val="ffffff"/>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pic>
        <p:nvPicPr>
          <p:cNvPr id="21" name="Image 1" descr="preencoded.png"/>
          <p:cNvPicPr/>
          <p:nvPr/>
        </p:nvPicPr>
        <p:blipFill>
          <a:blip r:embed="rId2"/>
          <a:stretch/>
        </p:blipFill>
        <p:spPr>
          <a:xfrm>
            <a:off x="839520" y="2064600"/>
            <a:ext cx="295200" cy="295200"/>
          </a:xfrm>
          <a:prstGeom prst="rect">
            <a:avLst/>
          </a:prstGeom>
          <a:ln w="0">
            <a:noFill/>
          </a:ln>
        </p:spPr>
      </p:pic>
      <p:sp>
        <p:nvSpPr>
          <p:cNvPr id="22" name="Text 5"/>
          <p:cNvSpPr/>
          <p:nvPr/>
        </p:nvSpPr>
        <p:spPr>
          <a:xfrm>
            <a:off x="1417320" y="1737360"/>
            <a:ext cx="292500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b91c1c"/>
                </a:solidFill>
                <a:latin typeface="Calibri"/>
                <a:ea typeface="Calibri"/>
              </a:rPr>
              <a:t>Code sai yêu cầu</a:t>
            </a:r>
            <a:endParaRPr b="0" lang="en-US" sz="1600" spc="-1" strike="noStrike">
              <a:solidFill>
                <a:srgbClr val="000000"/>
              </a:solidFill>
              <a:latin typeface="Arial"/>
            </a:endParaRPr>
          </a:p>
        </p:txBody>
      </p:sp>
      <p:sp>
        <p:nvSpPr>
          <p:cNvPr id="23" name="Text 6"/>
          <p:cNvSpPr/>
          <p:nvPr/>
        </p:nvSpPr>
        <p:spPr>
          <a:xfrm>
            <a:off x="1417320" y="2121480"/>
            <a:ext cx="2970720" cy="639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50" spc="-1" strike="noStrike">
                <a:solidFill>
                  <a:srgbClr val="1e293b"/>
                </a:solidFill>
                <a:latin typeface="Calibri"/>
                <a:ea typeface="Calibri"/>
              </a:rPr>
              <a:t>Tự suy diễn phần thiếu</a:t>
            </a:r>
            <a:endParaRPr b="0" lang="en-US" sz="1250" spc="-1" strike="noStrike">
              <a:solidFill>
                <a:srgbClr val="000000"/>
              </a:solidFill>
              <a:latin typeface="Arial"/>
            </a:endParaRPr>
          </a:p>
          <a:p>
            <a:pPr defTabSz="914400">
              <a:lnSpc>
                <a:spcPct val="100000"/>
              </a:lnSpc>
              <a:tabLst>
                <a:tab algn="l" pos="0"/>
              </a:tabLst>
            </a:pPr>
            <a:r>
              <a:rPr b="0" lang="en-US" sz="1250" spc="-1" strike="noStrike">
                <a:solidFill>
                  <a:srgbClr val="1e293b"/>
                </a:solidFill>
                <a:latin typeface="Calibri"/>
                <a:ea typeface="Calibri"/>
              </a:rPr>
              <a:t>Làm lệch mục tiêu ban đầu</a:t>
            </a:r>
            <a:endParaRPr b="0" lang="en-US" sz="1250" spc="-1" strike="noStrike">
              <a:solidFill>
                <a:srgbClr val="000000"/>
              </a:solidFill>
              <a:latin typeface="Arial"/>
            </a:endParaRPr>
          </a:p>
        </p:txBody>
      </p:sp>
      <p:sp>
        <p:nvSpPr>
          <p:cNvPr id="24" name="Shape 7"/>
          <p:cNvSpPr/>
          <p:nvPr/>
        </p:nvSpPr>
        <p:spPr>
          <a:xfrm>
            <a:off x="4617720" y="1554480"/>
            <a:ext cx="4068000" cy="1324800"/>
          </a:xfrm>
          <a:prstGeom prst="roundRect">
            <a:avLst>
              <a:gd name="adj" fmla="val 5517"/>
            </a:avLst>
          </a:prstGeom>
          <a:solidFill>
            <a:srgbClr val="fef2f2"/>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25" name="Shape 8"/>
          <p:cNvSpPr/>
          <p:nvPr/>
        </p:nvSpPr>
        <p:spPr>
          <a:xfrm>
            <a:off x="4873680" y="1938600"/>
            <a:ext cx="547560" cy="547560"/>
          </a:xfrm>
          <a:prstGeom prst="ellipse">
            <a:avLst/>
          </a:prstGeom>
          <a:solidFill>
            <a:srgbClr val="ffffff"/>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pic>
        <p:nvPicPr>
          <p:cNvPr id="26" name="Image 2" descr="preencoded.png"/>
          <p:cNvPicPr/>
          <p:nvPr/>
        </p:nvPicPr>
        <p:blipFill>
          <a:blip r:embed="rId3"/>
          <a:stretch/>
        </p:blipFill>
        <p:spPr>
          <a:xfrm>
            <a:off x="5000040" y="2064600"/>
            <a:ext cx="295200" cy="295200"/>
          </a:xfrm>
          <a:prstGeom prst="rect">
            <a:avLst/>
          </a:prstGeom>
          <a:ln w="0">
            <a:noFill/>
          </a:ln>
        </p:spPr>
      </p:pic>
      <p:sp>
        <p:nvSpPr>
          <p:cNvPr id="27" name="Text 9"/>
          <p:cNvSpPr/>
          <p:nvPr/>
        </p:nvSpPr>
        <p:spPr>
          <a:xfrm>
            <a:off x="5577840" y="1737360"/>
            <a:ext cx="292500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b91c1c"/>
                </a:solidFill>
                <a:latin typeface="Calibri"/>
                <a:ea typeface="Calibri"/>
              </a:rPr>
              <a:t>Viết lại hàm đã có</a:t>
            </a:r>
            <a:endParaRPr b="0" lang="en-US" sz="1600" spc="-1" strike="noStrike">
              <a:solidFill>
                <a:srgbClr val="000000"/>
              </a:solidFill>
              <a:latin typeface="Arial"/>
            </a:endParaRPr>
          </a:p>
        </p:txBody>
      </p:sp>
      <p:sp>
        <p:nvSpPr>
          <p:cNvPr id="28" name="Text 10"/>
          <p:cNvSpPr/>
          <p:nvPr/>
        </p:nvSpPr>
        <p:spPr>
          <a:xfrm>
            <a:off x="5577840" y="2121480"/>
            <a:ext cx="2970720" cy="639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50" spc="-1" strike="noStrike">
                <a:solidFill>
                  <a:srgbClr val="1e293b"/>
                </a:solidFill>
                <a:latin typeface="Calibri"/>
                <a:ea typeface="Calibri"/>
              </a:rPr>
              <a:t>Đẻ hàm mới trùng chức năng với hàm đã có</a:t>
            </a:r>
            <a:endParaRPr b="0" lang="en-US" sz="1250" spc="-1" strike="noStrike">
              <a:solidFill>
                <a:srgbClr val="000000"/>
              </a:solidFill>
              <a:latin typeface="Arial"/>
            </a:endParaRPr>
          </a:p>
        </p:txBody>
      </p:sp>
      <p:sp>
        <p:nvSpPr>
          <p:cNvPr id="29" name="Shape 11"/>
          <p:cNvSpPr/>
          <p:nvPr/>
        </p:nvSpPr>
        <p:spPr>
          <a:xfrm>
            <a:off x="457200" y="3035880"/>
            <a:ext cx="4068000" cy="1324800"/>
          </a:xfrm>
          <a:prstGeom prst="roundRect">
            <a:avLst>
              <a:gd name="adj" fmla="val 5517"/>
            </a:avLst>
          </a:prstGeom>
          <a:solidFill>
            <a:srgbClr val="fef2f2"/>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30" name="Shape 12"/>
          <p:cNvSpPr/>
          <p:nvPr/>
        </p:nvSpPr>
        <p:spPr>
          <a:xfrm>
            <a:off x="713160" y="3420000"/>
            <a:ext cx="547560" cy="547560"/>
          </a:xfrm>
          <a:prstGeom prst="ellipse">
            <a:avLst/>
          </a:prstGeom>
          <a:solidFill>
            <a:srgbClr val="ffffff"/>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pic>
        <p:nvPicPr>
          <p:cNvPr id="31" name="Image 3" descr="preencoded.png"/>
          <p:cNvPicPr/>
          <p:nvPr/>
        </p:nvPicPr>
        <p:blipFill>
          <a:blip r:embed="rId4"/>
          <a:stretch/>
        </p:blipFill>
        <p:spPr>
          <a:xfrm>
            <a:off x="839520" y="3546000"/>
            <a:ext cx="295200" cy="295200"/>
          </a:xfrm>
          <a:prstGeom prst="rect">
            <a:avLst/>
          </a:prstGeom>
          <a:ln w="0">
            <a:noFill/>
          </a:ln>
        </p:spPr>
      </p:pic>
      <p:sp>
        <p:nvSpPr>
          <p:cNvPr id="32" name="Text 13"/>
          <p:cNvSpPr/>
          <p:nvPr/>
        </p:nvSpPr>
        <p:spPr>
          <a:xfrm>
            <a:off x="1417320" y="3218760"/>
            <a:ext cx="292500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b91c1c"/>
                </a:solidFill>
                <a:latin typeface="Calibri"/>
                <a:ea typeface="Calibri"/>
              </a:rPr>
              <a:t>Báo lỗi rác</a:t>
            </a:r>
            <a:endParaRPr b="0" lang="en-US" sz="1600" spc="-1" strike="noStrike">
              <a:solidFill>
                <a:srgbClr val="000000"/>
              </a:solidFill>
              <a:latin typeface="Arial"/>
            </a:endParaRPr>
          </a:p>
        </p:txBody>
      </p:sp>
      <p:sp>
        <p:nvSpPr>
          <p:cNvPr id="33" name="Text 14"/>
          <p:cNvSpPr/>
          <p:nvPr/>
        </p:nvSpPr>
        <p:spPr>
          <a:xfrm>
            <a:off x="1417320" y="3602880"/>
            <a:ext cx="2970720" cy="639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50" spc="-1" strike="noStrike">
                <a:solidFill>
                  <a:srgbClr val="1e293b"/>
                </a:solidFill>
                <a:latin typeface="Calibri"/>
                <a:ea typeface="Calibri"/>
              </a:rPr>
              <a:t>Sai business logic</a:t>
            </a:r>
            <a:endParaRPr b="0" lang="en-US" sz="1250" spc="-1" strike="noStrike">
              <a:solidFill>
                <a:srgbClr val="000000"/>
              </a:solidFill>
              <a:latin typeface="Arial"/>
            </a:endParaRPr>
          </a:p>
          <a:p>
            <a:pPr defTabSz="914400">
              <a:lnSpc>
                <a:spcPct val="100000"/>
              </a:lnSpc>
              <a:tabLst>
                <a:tab algn="l" pos="0"/>
              </a:tabLst>
            </a:pPr>
            <a:r>
              <a:rPr b="0" lang="en-US" sz="1250" spc="-1" strike="noStrike">
                <a:solidFill>
                  <a:srgbClr val="1e293b"/>
                </a:solidFill>
                <a:latin typeface="Calibri"/>
                <a:ea typeface="Calibri"/>
              </a:rPr>
              <a:t>Báo các lỗi không liên quan</a:t>
            </a:r>
            <a:endParaRPr b="0" lang="en-US" sz="1250" spc="-1" strike="noStrike">
              <a:solidFill>
                <a:srgbClr val="000000"/>
              </a:solidFill>
              <a:latin typeface="Arial"/>
            </a:endParaRPr>
          </a:p>
        </p:txBody>
      </p:sp>
      <p:sp>
        <p:nvSpPr>
          <p:cNvPr id="34" name="Shape 15"/>
          <p:cNvSpPr/>
          <p:nvPr/>
        </p:nvSpPr>
        <p:spPr>
          <a:xfrm>
            <a:off x="4617720" y="3035880"/>
            <a:ext cx="4068000" cy="1324800"/>
          </a:xfrm>
          <a:prstGeom prst="roundRect">
            <a:avLst>
              <a:gd name="adj" fmla="val 5517"/>
            </a:avLst>
          </a:prstGeom>
          <a:solidFill>
            <a:srgbClr val="fef2f2"/>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35" name="Shape 16"/>
          <p:cNvSpPr/>
          <p:nvPr/>
        </p:nvSpPr>
        <p:spPr>
          <a:xfrm>
            <a:off x="4873680" y="3420000"/>
            <a:ext cx="547560" cy="547560"/>
          </a:xfrm>
          <a:prstGeom prst="ellipse">
            <a:avLst/>
          </a:prstGeom>
          <a:solidFill>
            <a:srgbClr val="ffffff"/>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pic>
        <p:nvPicPr>
          <p:cNvPr id="36" name="Image 4" descr="preencoded.png"/>
          <p:cNvPicPr/>
          <p:nvPr/>
        </p:nvPicPr>
        <p:blipFill>
          <a:blip r:embed="rId5"/>
          <a:stretch/>
        </p:blipFill>
        <p:spPr>
          <a:xfrm>
            <a:off x="5000040" y="3546000"/>
            <a:ext cx="295200" cy="295200"/>
          </a:xfrm>
          <a:prstGeom prst="rect">
            <a:avLst/>
          </a:prstGeom>
          <a:ln w="0">
            <a:noFill/>
          </a:ln>
        </p:spPr>
      </p:pic>
      <p:sp>
        <p:nvSpPr>
          <p:cNvPr id="37" name="Text 17"/>
          <p:cNvSpPr/>
          <p:nvPr/>
        </p:nvSpPr>
        <p:spPr>
          <a:xfrm>
            <a:off x="5577840" y="3218760"/>
            <a:ext cx="292500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600" spc="-1" strike="noStrike">
                <a:solidFill>
                  <a:srgbClr val="b91c1c"/>
                </a:solidFill>
                <a:latin typeface="Calibri"/>
                <a:ea typeface="Calibri"/>
              </a:rPr>
              <a:t>Không hỏi trước khi code</a:t>
            </a:r>
            <a:endParaRPr b="0" lang="en-US" sz="1600" spc="-1" strike="noStrike">
              <a:solidFill>
                <a:srgbClr val="000000"/>
              </a:solidFill>
              <a:latin typeface="Arial"/>
            </a:endParaRPr>
          </a:p>
        </p:txBody>
      </p:sp>
      <p:sp>
        <p:nvSpPr>
          <p:cNvPr id="38" name="Text 18"/>
          <p:cNvSpPr/>
          <p:nvPr/>
        </p:nvSpPr>
        <p:spPr>
          <a:xfrm>
            <a:off x="5577840" y="3602880"/>
            <a:ext cx="2970720" cy="63900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250" spc="-1" strike="noStrike">
                <a:solidFill>
                  <a:srgbClr val="1e293b"/>
                </a:solidFill>
                <a:latin typeface="Calibri"/>
                <a:ea typeface="Calibri"/>
              </a:rPr>
              <a:t>Lao vào làm ngay, không xác nhận ý định của người dùng</a:t>
            </a:r>
            <a:endParaRPr b="0" lang="en-US" sz="1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f172a"/>
        </a:solidFill>
      </p:bgPr>
    </p:bg>
    <p:spTree>
      <p:nvGrpSpPr>
        <p:cNvPr id="1" name=""/>
        <p:cNvGrpSpPr/>
        <p:nvPr/>
      </p:nvGrpSpPr>
      <p:grpSpPr>
        <a:xfrm>
          <a:off x="0" y="0"/>
          <a:ext cx="0" cy="0"/>
          <a:chOff x="0" y="0"/>
          <a:chExt cx="0" cy="0"/>
        </a:xfrm>
      </p:grpSpPr>
      <p:sp>
        <p:nvSpPr>
          <p:cNvPr id="39" name="Shape 0"/>
          <p:cNvSpPr/>
          <p:nvPr/>
        </p:nvSpPr>
        <p:spPr>
          <a:xfrm>
            <a:off x="228600" y="685800"/>
            <a:ext cx="821880" cy="82188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40" name="Image 0" descr="preencoded.png"/>
          <p:cNvPicPr/>
          <p:nvPr/>
        </p:nvPicPr>
        <p:blipFill>
          <a:blip r:embed="rId1"/>
          <a:stretch/>
        </p:blipFill>
        <p:spPr>
          <a:xfrm>
            <a:off x="417960" y="875160"/>
            <a:ext cx="443160" cy="443160"/>
          </a:xfrm>
          <a:prstGeom prst="rect">
            <a:avLst/>
          </a:prstGeom>
          <a:ln w="0">
            <a:noFill/>
          </a:ln>
        </p:spPr>
      </p:pic>
      <p:sp>
        <p:nvSpPr>
          <p:cNvPr id="41" name="Text 1"/>
          <p:cNvSpPr/>
          <p:nvPr/>
        </p:nvSpPr>
        <p:spPr>
          <a:xfrm>
            <a:off x="548640" y="1828800"/>
            <a:ext cx="8045640" cy="82188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endParaRPr b="0" lang="en-US" sz="1800" spc="-1" strike="noStrike">
              <a:solidFill>
                <a:srgbClr val="ffffff"/>
              </a:solidFill>
              <a:latin typeface="Arial"/>
            </a:endParaRPr>
          </a:p>
        </p:txBody>
      </p:sp>
      <p:sp>
        <p:nvSpPr>
          <p:cNvPr id="42" name="Text 2"/>
          <p:cNvSpPr/>
          <p:nvPr/>
        </p:nvSpPr>
        <p:spPr>
          <a:xfrm>
            <a:off x="594720" y="2103480"/>
            <a:ext cx="7862760" cy="639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1900" spc="-1" strike="noStrike">
                <a:solidFill>
                  <a:srgbClr val="5eead4"/>
                </a:solidFill>
                <a:latin typeface="Calibri"/>
                <a:ea typeface="Calibri"/>
              </a:rPr>
              <a:t>Cùng một model - khác nhau ở cách mình đưa context và đóng khung bài toán trong câu lệnh</a:t>
            </a:r>
            <a:endParaRPr b="0" lang="en-US" sz="1900" spc="-1" strike="noStrike">
              <a:solidFill>
                <a:srgbClr val="ffffff"/>
              </a:solidFill>
              <a:latin typeface="Arial"/>
            </a:endParaRPr>
          </a:p>
        </p:txBody>
      </p:sp>
      <p:sp>
        <p:nvSpPr>
          <p:cNvPr id="43" name="Text 3"/>
          <p:cNvSpPr/>
          <p:nvPr/>
        </p:nvSpPr>
        <p:spPr>
          <a:xfrm>
            <a:off x="594720" y="2972160"/>
            <a:ext cx="7679880" cy="639000"/>
          </a:xfrm>
          <a:prstGeom prst="rect">
            <a:avLst/>
          </a:prstGeom>
          <a:noFill/>
          <a:ln w="0">
            <a:noFill/>
          </a:ln>
        </p:spPr>
        <p:style>
          <a:lnRef idx="0"/>
          <a:fillRef idx="0"/>
          <a:effectRef idx="0"/>
          <a:fontRef idx="minor"/>
        </p:style>
        <p:txBody>
          <a:bodyPr lIns="90000" rIns="90000" tIns="45000" bIns="45000" anchor="ctr">
            <a:noAutofit/>
          </a:bodyPr>
          <a:p>
            <a:pPr defTabSz="914400">
              <a:lnSpc>
                <a:spcPct val="100000"/>
              </a:lnSpc>
              <a:tabLst>
                <a:tab algn="l" pos="0"/>
              </a:tabLst>
            </a:pPr>
            <a:r>
              <a:rPr b="0" lang="en-US" sz="1400" spc="-1" strike="noStrike">
                <a:solidFill>
                  <a:srgbClr val="cbd5e1"/>
                </a:solidFill>
                <a:latin typeface="Calibri"/>
                <a:ea typeface="Calibri"/>
              </a:rPr>
              <a:t>Context tốt nghĩa là ĐÚNG và SẠCH, không phải NHIỀU. Nhồi cả repo còn làm AI loãng tín hiệu và dễ lạc đề hơn.</a:t>
            </a:r>
            <a:endParaRPr b="0" lang="en-US" sz="1400" spc="-1" strike="noStrike">
              <a:solidFill>
                <a:srgbClr val="ffffff"/>
              </a:solidFill>
              <a:latin typeface="Arial"/>
            </a:endParaRPr>
          </a:p>
        </p:txBody>
      </p:sp>
      <p:sp>
        <p:nvSpPr>
          <p:cNvPr id="44" name=""/>
          <p:cNvSpPr/>
          <p:nvPr/>
        </p:nvSpPr>
        <p:spPr>
          <a:xfrm>
            <a:off x="1280160" y="691560"/>
            <a:ext cx="7314480" cy="81648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tabLst>
                <a:tab algn="l" pos="0"/>
              </a:tabLst>
            </a:pPr>
            <a:r>
              <a:rPr b="1" lang="en-US" sz="4200" spc="-1" strike="noStrike">
                <a:solidFill>
                  <a:srgbClr val="ffffff"/>
                </a:solidFill>
                <a:latin typeface="Calibri"/>
                <a:ea typeface="Calibri"/>
              </a:rPr>
              <a:t>1. Context tốt &gt; Prompt tốt</a:t>
            </a:r>
            <a:endParaRPr b="0" lang="en-US" sz="42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 name="Shape 0"/>
          <p:cNvSpPr/>
          <p:nvPr/>
        </p:nvSpPr>
        <p:spPr>
          <a:xfrm>
            <a:off x="457200" y="384120"/>
            <a:ext cx="657360" cy="6573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46" name="Image 0" descr="preencoded.png"/>
          <p:cNvPicPr/>
          <p:nvPr/>
        </p:nvPicPr>
        <p:blipFill>
          <a:blip r:embed="rId1"/>
          <a:stretch/>
        </p:blipFill>
        <p:spPr>
          <a:xfrm>
            <a:off x="608760" y="535320"/>
            <a:ext cx="354600" cy="354600"/>
          </a:xfrm>
          <a:prstGeom prst="rect">
            <a:avLst/>
          </a:prstGeom>
          <a:ln w="0">
            <a:noFill/>
          </a:ln>
        </p:spPr>
      </p:pic>
      <p:sp>
        <p:nvSpPr>
          <p:cNvPr id="47" name="Text 1"/>
          <p:cNvSpPr/>
          <p:nvPr/>
        </p:nvSpPr>
        <p:spPr>
          <a:xfrm>
            <a:off x="1298520" y="384120"/>
            <a:ext cx="7616160" cy="657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pc="-1" strike="noStrike">
                <a:solidFill>
                  <a:srgbClr val="1e293b"/>
                </a:solidFill>
                <a:latin typeface="Calibri"/>
                <a:ea typeface="Calibri"/>
              </a:rPr>
              <a:t>2. Hãy thêm gate AI review trước khi tạo PR</a:t>
            </a:r>
            <a:endParaRPr b="0" lang="en-US" sz="2700" spc="-1" strike="noStrike">
              <a:solidFill>
                <a:srgbClr val="000000"/>
              </a:solidFill>
              <a:latin typeface="Arial"/>
            </a:endParaRPr>
          </a:p>
        </p:txBody>
      </p:sp>
      <p:sp>
        <p:nvSpPr>
          <p:cNvPr id="48" name="Shape 5"/>
          <p:cNvSpPr/>
          <p:nvPr/>
        </p:nvSpPr>
        <p:spPr>
          <a:xfrm>
            <a:off x="2514600" y="1371600"/>
            <a:ext cx="1828080" cy="2514240"/>
          </a:xfrm>
          <a:prstGeom prst="roundRect">
            <a:avLst>
              <a:gd name="adj" fmla="val 444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49" name="Shape 6"/>
          <p:cNvSpPr/>
          <p:nvPr/>
        </p:nvSpPr>
        <p:spPr>
          <a:xfrm>
            <a:off x="3040560" y="1509120"/>
            <a:ext cx="776160" cy="7761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50" name="Image 1" descr="preencoded.png"/>
          <p:cNvPicPr/>
          <p:nvPr/>
        </p:nvPicPr>
        <p:blipFill>
          <a:blip r:embed="rId2"/>
          <a:stretch/>
        </p:blipFill>
        <p:spPr>
          <a:xfrm>
            <a:off x="3219480" y="1688040"/>
            <a:ext cx="418680" cy="418680"/>
          </a:xfrm>
          <a:prstGeom prst="rect">
            <a:avLst/>
          </a:prstGeom>
          <a:ln w="0">
            <a:noFill/>
          </a:ln>
        </p:spPr>
      </p:pic>
      <p:sp>
        <p:nvSpPr>
          <p:cNvPr id="51" name="Text 7"/>
          <p:cNvSpPr/>
          <p:nvPr/>
        </p:nvSpPr>
        <p:spPr>
          <a:xfrm>
            <a:off x="2514600" y="2352600"/>
            <a:ext cx="1828080" cy="273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100" spc="194" strike="noStrike">
                <a:solidFill>
                  <a:srgbClr val="0d9488"/>
                </a:solidFill>
                <a:latin typeface="Calibri"/>
                <a:ea typeface="Calibri"/>
              </a:rPr>
              <a:t>GATE 1</a:t>
            </a:r>
            <a:endParaRPr b="0" lang="en-US" sz="1100" spc="-1" strike="noStrike">
              <a:solidFill>
                <a:srgbClr val="000000"/>
              </a:solidFill>
              <a:latin typeface="Arial"/>
            </a:endParaRPr>
          </a:p>
        </p:txBody>
      </p:sp>
      <p:sp>
        <p:nvSpPr>
          <p:cNvPr id="52" name="Text 8"/>
          <p:cNvSpPr/>
          <p:nvPr/>
        </p:nvSpPr>
        <p:spPr>
          <a:xfrm>
            <a:off x="2578680" y="2626560"/>
            <a:ext cx="1699920" cy="3646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550" spc="-1" strike="noStrike">
                <a:solidFill>
                  <a:srgbClr val="1e293b"/>
                </a:solidFill>
                <a:latin typeface="Calibri"/>
                <a:ea typeface="Calibri"/>
              </a:rPr>
              <a:t>AI Review</a:t>
            </a:r>
            <a:endParaRPr b="0" lang="en-US" sz="1550" spc="-1" strike="noStrike">
              <a:solidFill>
                <a:srgbClr val="000000"/>
              </a:solidFill>
              <a:latin typeface="Arial"/>
            </a:endParaRPr>
          </a:p>
        </p:txBody>
      </p:sp>
      <p:sp>
        <p:nvSpPr>
          <p:cNvPr id="53" name="Text 9"/>
          <p:cNvSpPr/>
          <p:nvPr/>
        </p:nvSpPr>
        <p:spPr>
          <a:xfrm>
            <a:off x="2583360" y="2971800"/>
            <a:ext cx="1690920" cy="6847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000" spc="-1" strike="noStrike">
                <a:solidFill>
                  <a:srgbClr val="64748b"/>
                </a:solidFill>
                <a:latin typeface="Calibri"/>
                <a:ea typeface="Calibri"/>
              </a:rPr>
              <a:t>Soi diff: logic, quy ước, hàm trùng, chạy test</a:t>
            </a:r>
            <a:endParaRPr b="0" lang="en-US" sz="1000" spc="-1" strike="noStrike">
              <a:solidFill>
                <a:srgbClr val="000000"/>
              </a:solidFill>
              <a:latin typeface="Arial"/>
            </a:endParaRPr>
          </a:p>
        </p:txBody>
      </p:sp>
      <p:sp>
        <p:nvSpPr>
          <p:cNvPr id="54" name="Text 10"/>
          <p:cNvSpPr/>
          <p:nvPr/>
        </p:nvSpPr>
        <p:spPr>
          <a:xfrm>
            <a:off x="4517640" y="1989000"/>
            <a:ext cx="282240" cy="821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3000" spc="-1" strike="noStrike">
                <a:solidFill>
                  <a:srgbClr val="0d9488"/>
                </a:solidFill>
                <a:latin typeface="Calibri"/>
                <a:ea typeface="Calibri"/>
              </a:rPr>
              <a:t>›</a:t>
            </a:r>
            <a:endParaRPr b="0" lang="en-US" sz="3000" spc="-1" strike="noStrike">
              <a:solidFill>
                <a:srgbClr val="000000"/>
              </a:solidFill>
              <a:latin typeface="Arial"/>
            </a:endParaRPr>
          </a:p>
        </p:txBody>
      </p:sp>
      <p:sp>
        <p:nvSpPr>
          <p:cNvPr id="55" name="Shape 11"/>
          <p:cNvSpPr/>
          <p:nvPr/>
        </p:nvSpPr>
        <p:spPr>
          <a:xfrm>
            <a:off x="4856040" y="1371960"/>
            <a:ext cx="1772640" cy="2513880"/>
          </a:xfrm>
          <a:prstGeom prst="roundRect">
            <a:avLst>
              <a:gd name="adj" fmla="val 444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56" name="Shape 12"/>
          <p:cNvSpPr/>
          <p:nvPr/>
        </p:nvSpPr>
        <p:spPr>
          <a:xfrm>
            <a:off x="5354280" y="1509120"/>
            <a:ext cx="776160" cy="776160"/>
          </a:xfrm>
          <a:prstGeom prst="ellipse">
            <a:avLst/>
          </a:prstGeom>
          <a:solidFill>
            <a:srgbClr val="14b8a6"/>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57" name="Image 2" descr="preencoded.png"/>
          <p:cNvPicPr/>
          <p:nvPr/>
        </p:nvPicPr>
        <p:blipFill>
          <a:blip r:embed="rId3"/>
          <a:stretch/>
        </p:blipFill>
        <p:spPr>
          <a:xfrm>
            <a:off x="5533200" y="1688040"/>
            <a:ext cx="418680" cy="418680"/>
          </a:xfrm>
          <a:prstGeom prst="rect">
            <a:avLst/>
          </a:prstGeom>
          <a:ln w="0">
            <a:noFill/>
          </a:ln>
        </p:spPr>
      </p:pic>
      <p:sp>
        <p:nvSpPr>
          <p:cNvPr id="58" name="Text 13"/>
          <p:cNvSpPr/>
          <p:nvPr/>
        </p:nvSpPr>
        <p:spPr>
          <a:xfrm>
            <a:off x="4856040" y="2352600"/>
            <a:ext cx="1772640" cy="273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100" spc="194" strike="noStrike">
                <a:solidFill>
                  <a:srgbClr val="0d9488"/>
                </a:solidFill>
                <a:latin typeface="Calibri"/>
                <a:ea typeface="Calibri"/>
              </a:rPr>
              <a:t>GATE 2</a:t>
            </a:r>
            <a:endParaRPr b="0" lang="en-US" sz="1100" spc="-1" strike="noStrike">
              <a:solidFill>
                <a:srgbClr val="000000"/>
              </a:solidFill>
              <a:latin typeface="Arial"/>
            </a:endParaRPr>
          </a:p>
        </p:txBody>
      </p:sp>
      <p:sp>
        <p:nvSpPr>
          <p:cNvPr id="59" name="Text 14"/>
          <p:cNvSpPr/>
          <p:nvPr/>
        </p:nvSpPr>
        <p:spPr>
          <a:xfrm>
            <a:off x="4918320" y="2626920"/>
            <a:ext cx="1648080" cy="3646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550" spc="-1" strike="noStrike">
                <a:solidFill>
                  <a:srgbClr val="1e293b"/>
                </a:solidFill>
                <a:latin typeface="Calibri"/>
                <a:ea typeface="Calibri"/>
              </a:rPr>
              <a:t>Double check</a:t>
            </a:r>
            <a:endParaRPr b="0" lang="en-US" sz="1550" spc="-1" strike="noStrike">
              <a:solidFill>
                <a:srgbClr val="000000"/>
              </a:solidFill>
              <a:latin typeface="Arial"/>
            </a:endParaRPr>
          </a:p>
        </p:txBody>
      </p:sp>
      <p:sp>
        <p:nvSpPr>
          <p:cNvPr id="60" name="Text 15"/>
          <p:cNvSpPr/>
          <p:nvPr/>
        </p:nvSpPr>
        <p:spPr>
          <a:xfrm>
            <a:off x="4949280" y="2972160"/>
            <a:ext cx="1586160" cy="6850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000" spc="-1" strike="noStrike">
                <a:solidFill>
                  <a:srgbClr val="64748b"/>
                </a:solidFill>
                <a:latin typeface="Calibri"/>
                <a:ea typeface="Calibri"/>
              </a:rPr>
              <a:t>Review thủ công lần nữa sau khi fix</a:t>
            </a:r>
            <a:endParaRPr b="0" lang="en-US" sz="1000" spc="-1" strike="noStrike">
              <a:solidFill>
                <a:srgbClr val="000000"/>
              </a:solidFill>
              <a:latin typeface="Arial"/>
            </a:endParaRPr>
          </a:p>
        </p:txBody>
      </p:sp>
      <p:sp>
        <p:nvSpPr>
          <p:cNvPr id="61" name="Text 16"/>
          <p:cNvSpPr/>
          <p:nvPr/>
        </p:nvSpPr>
        <p:spPr>
          <a:xfrm>
            <a:off x="6756840" y="1989000"/>
            <a:ext cx="191520" cy="821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3000" spc="-1" strike="noStrike">
                <a:solidFill>
                  <a:srgbClr val="0d9488"/>
                </a:solidFill>
                <a:latin typeface="Calibri"/>
                <a:ea typeface="Calibri"/>
              </a:rPr>
              <a:t>›</a:t>
            </a:r>
            <a:endParaRPr b="0" lang="en-US" sz="3000" spc="-1" strike="noStrike">
              <a:solidFill>
                <a:srgbClr val="000000"/>
              </a:solidFill>
              <a:latin typeface="Arial"/>
            </a:endParaRPr>
          </a:p>
        </p:txBody>
      </p:sp>
      <p:sp>
        <p:nvSpPr>
          <p:cNvPr id="62" name="Shape 17"/>
          <p:cNvSpPr/>
          <p:nvPr/>
        </p:nvSpPr>
        <p:spPr>
          <a:xfrm>
            <a:off x="7142040" y="1371600"/>
            <a:ext cx="1772640" cy="2513880"/>
          </a:xfrm>
          <a:prstGeom prst="roundRect">
            <a:avLst>
              <a:gd name="adj" fmla="val 444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63" name="Shape 18"/>
          <p:cNvSpPr/>
          <p:nvPr/>
        </p:nvSpPr>
        <p:spPr>
          <a:xfrm>
            <a:off x="7640280" y="1509120"/>
            <a:ext cx="776160" cy="776160"/>
          </a:xfrm>
          <a:prstGeom prst="ellipse">
            <a:avLst/>
          </a:prstGeom>
          <a:solidFill>
            <a:srgbClr val="0f172a"/>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64" name="Image 3" descr="preencoded.png"/>
          <p:cNvPicPr/>
          <p:nvPr/>
        </p:nvPicPr>
        <p:blipFill>
          <a:blip r:embed="rId4"/>
          <a:stretch/>
        </p:blipFill>
        <p:spPr>
          <a:xfrm>
            <a:off x="7819200" y="1688040"/>
            <a:ext cx="418680" cy="418680"/>
          </a:xfrm>
          <a:prstGeom prst="rect">
            <a:avLst/>
          </a:prstGeom>
          <a:ln w="0">
            <a:noFill/>
          </a:ln>
        </p:spPr>
      </p:pic>
      <p:sp>
        <p:nvSpPr>
          <p:cNvPr id="65" name="Text 19"/>
          <p:cNvSpPr/>
          <p:nvPr/>
        </p:nvSpPr>
        <p:spPr>
          <a:xfrm>
            <a:off x="7142040" y="2352600"/>
            <a:ext cx="1772640" cy="273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100" spc="194" strike="noStrike">
                <a:solidFill>
                  <a:srgbClr val="0d9488"/>
                </a:solidFill>
                <a:latin typeface="Calibri"/>
                <a:ea typeface="Calibri"/>
              </a:rPr>
              <a:t>GATE 3</a:t>
            </a:r>
            <a:endParaRPr b="0" lang="en-US" sz="1100" spc="-1" strike="noStrike">
              <a:solidFill>
                <a:srgbClr val="000000"/>
              </a:solidFill>
              <a:latin typeface="Arial"/>
            </a:endParaRPr>
          </a:p>
        </p:txBody>
      </p:sp>
      <p:sp>
        <p:nvSpPr>
          <p:cNvPr id="66" name="Text 20"/>
          <p:cNvSpPr/>
          <p:nvPr/>
        </p:nvSpPr>
        <p:spPr>
          <a:xfrm>
            <a:off x="7204320" y="2626920"/>
            <a:ext cx="1648080" cy="3646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550" spc="-1" strike="noStrike">
                <a:solidFill>
                  <a:srgbClr val="1e293b"/>
                </a:solidFill>
                <a:latin typeface="Calibri"/>
                <a:ea typeface="Calibri"/>
              </a:rPr>
              <a:t>Tạo Pull Request</a:t>
            </a:r>
            <a:endParaRPr b="0" lang="en-US" sz="1550" spc="-1" strike="noStrike">
              <a:solidFill>
                <a:srgbClr val="000000"/>
              </a:solidFill>
              <a:latin typeface="Arial"/>
            </a:endParaRPr>
          </a:p>
        </p:txBody>
      </p:sp>
      <p:sp>
        <p:nvSpPr>
          <p:cNvPr id="67" name="Text 21"/>
          <p:cNvSpPr/>
          <p:nvPr/>
        </p:nvSpPr>
        <p:spPr>
          <a:xfrm>
            <a:off x="7235280" y="2972160"/>
            <a:ext cx="1586160" cy="6850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000" spc="-1" strike="noStrike">
                <a:solidFill>
                  <a:srgbClr val="64748b"/>
                </a:solidFill>
                <a:latin typeface="Calibri"/>
                <a:ea typeface="Calibri"/>
              </a:rPr>
              <a:t>Lúc này sếp/reviewer chỉ cần tập trung vào kiến trúc &amp; business logic.</a:t>
            </a:r>
            <a:endParaRPr b="0" lang="en-US" sz="1000" spc="-1" strike="noStrike">
              <a:solidFill>
                <a:srgbClr val="000000"/>
              </a:solidFill>
              <a:latin typeface="Arial"/>
            </a:endParaRPr>
          </a:p>
        </p:txBody>
      </p:sp>
      <p:sp>
        <p:nvSpPr>
          <p:cNvPr id="68" name="Text 22"/>
          <p:cNvSpPr/>
          <p:nvPr/>
        </p:nvSpPr>
        <p:spPr>
          <a:xfrm>
            <a:off x="457200" y="4316040"/>
            <a:ext cx="8228520" cy="4561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i="1" lang="en-US" sz="1250" spc="-1" strike="noStrike">
                <a:solidFill>
                  <a:srgbClr val="64748b"/>
                </a:solidFill>
                <a:latin typeface="Calibri"/>
                <a:ea typeface="Calibri"/>
              </a:rPr>
              <a:t>Triết lý cốt lõi: Mỗi gate lọc bớt một lượng lỗi lớn. Gate AI hoạt động cực kỳ nhanh và rẻ, giúp cắt bỏ phần lớn số vòng lặp sửa lỗi mệt mỏi giữa dev và reviewer.</a:t>
            </a:r>
            <a:endParaRPr b="0" lang="en-US" sz="1250" spc="-1" strike="noStrike">
              <a:solidFill>
                <a:srgbClr val="000000"/>
              </a:solidFill>
              <a:latin typeface="Arial"/>
            </a:endParaRPr>
          </a:p>
        </p:txBody>
      </p:sp>
      <p:sp>
        <p:nvSpPr>
          <p:cNvPr id="69" name="Text 27"/>
          <p:cNvSpPr/>
          <p:nvPr/>
        </p:nvSpPr>
        <p:spPr>
          <a:xfrm>
            <a:off x="2057400" y="1989000"/>
            <a:ext cx="282240" cy="8218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3000" spc="-1" strike="noStrike">
                <a:solidFill>
                  <a:srgbClr val="0d9488"/>
                </a:solidFill>
                <a:latin typeface="Calibri"/>
                <a:ea typeface="Calibri"/>
              </a:rPr>
              <a:t>›</a:t>
            </a:r>
            <a:endParaRPr b="0" lang="en-US" sz="3000" spc="-1" strike="noStrike">
              <a:solidFill>
                <a:srgbClr val="000000"/>
              </a:solidFill>
              <a:latin typeface="Arial"/>
            </a:endParaRPr>
          </a:p>
        </p:txBody>
      </p:sp>
      <p:sp>
        <p:nvSpPr>
          <p:cNvPr id="70" name="Shape 2"/>
          <p:cNvSpPr/>
          <p:nvPr/>
        </p:nvSpPr>
        <p:spPr>
          <a:xfrm>
            <a:off x="228600" y="1371600"/>
            <a:ext cx="1828080" cy="2514240"/>
          </a:xfrm>
          <a:prstGeom prst="roundRect">
            <a:avLst>
              <a:gd name="adj" fmla="val 444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71" name="Shape 9"/>
          <p:cNvSpPr/>
          <p:nvPr/>
        </p:nvSpPr>
        <p:spPr>
          <a:xfrm>
            <a:off x="790920" y="1509120"/>
            <a:ext cx="776160" cy="7761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sp>
        <p:nvSpPr>
          <p:cNvPr id="72" name="Text 28"/>
          <p:cNvSpPr/>
          <p:nvPr/>
        </p:nvSpPr>
        <p:spPr>
          <a:xfrm>
            <a:off x="228600" y="2352600"/>
            <a:ext cx="1828080" cy="2732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100" spc="194" strike="noStrike">
                <a:solidFill>
                  <a:srgbClr val="0d9488"/>
                </a:solidFill>
                <a:latin typeface="Calibri"/>
                <a:ea typeface="Calibri"/>
              </a:rPr>
              <a:t>GATE 1</a:t>
            </a:r>
            <a:endParaRPr b="0" lang="en-US" sz="1100" spc="-1" strike="noStrike">
              <a:solidFill>
                <a:srgbClr val="000000"/>
              </a:solidFill>
              <a:latin typeface="Arial"/>
            </a:endParaRPr>
          </a:p>
        </p:txBody>
      </p:sp>
      <p:sp>
        <p:nvSpPr>
          <p:cNvPr id="73" name="Text 29"/>
          <p:cNvSpPr/>
          <p:nvPr/>
        </p:nvSpPr>
        <p:spPr>
          <a:xfrm>
            <a:off x="329040" y="2626560"/>
            <a:ext cx="1699920" cy="3646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550" spc="-1" strike="noStrike">
                <a:solidFill>
                  <a:srgbClr val="1e293b"/>
                </a:solidFill>
                <a:latin typeface="Calibri"/>
                <a:ea typeface="Calibri"/>
              </a:rPr>
              <a:t>AI Review</a:t>
            </a:r>
            <a:endParaRPr b="0" lang="en-US" sz="1550" spc="-1" strike="noStrike">
              <a:solidFill>
                <a:srgbClr val="000000"/>
              </a:solidFill>
              <a:latin typeface="Arial"/>
            </a:endParaRPr>
          </a:p>
        </p:txBody>
      </p:sp>
      <p:sp>
        <p:nvSpPr>
          <p:cNvPr id="74" name="Text 30"/>
          <p:cNvSpPr/>
          <p:nvPr/>
        </p:nvSpPr>
        <p:spPr>
          <a:xfrm>
            <a:off x="333720" y="2971800"/>
            <a:ext cx="1690920" cy="6847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lang="en-US" sz="1000" spc="-1" strike="noStrike">
                <a:solidFill>
                  <a:srgbClr val="64748b"/>
                </a:solidFill>
                <a:latin typeface="Calibri"/>
                <a:ea typeface="Calibri"/>
              </a:rPr>
              <a:t>Hoàn thành viết code tính năng hoặc sửa bug cục bộ trên local branch.</a:t>
            </a:r>
            <a:endParaRPr b="0" lang="en-US" sz="1000" spc="-1" strike="noStrike">
              <a:solidFill>
                <a:srgbClr val="000000"/>
              </a:solidFill>
              <a:latin typeface="Arial"/>
            </a:endParaRPr>
          </a:p>
        </p:txBody>
      </p:sp>
      <p:pic>
        <p:nvPicPr>
          <p:cNvPr id="75" name="Image 7" descr="preencoded.png"/>
          <p:cNvPicPr/>
          <p:nvPr/>
        </p:nvPicPr>
        <p:blipFill>
          <a:blip r:embed="rId5"/>
          <a:stretch/>
        </p:blipFill>
        <p:spPr>
          <a:xfrm>
            <a:off x="950760" y="1668960"/>
            <a:ext cx="456480" cy="4564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6" name="Shape 0"/>
          <p:cNvSpPr/>
          <p:nvPr/>
        </p:nvSpPr>
        <p:spPr>
          <a:xfrm>
            <a:off x="457200" y="384120"/>
            <a:ext cx="657360" cy="6573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77" name="Image 0" descr="preencoded.png"/>
          <p:cNvPicPr/>
          <p:nvPr/>
        </p:nvPicPr>
        <p:blipFill>
          <a:blip r:embed="rId1"/>
          <a:stretch/>
        </p:blipFill>
        <p:spPr>
          <a:xfrm>
            <a:off x="608760" y="535320"/>
            <a:ext cx="354600" cy="354600"/>
          </a:xfrm>
          <a:prstGeom prst="rect">
            <a:avLst/>
          </a:prstGeom>
          <a:ln w="0">
            <a:noFill/>
          </a:ln>
        </p:spPr>
      </p:pic>
      <p:sp>
        <p:nvSpPr>
          <p:cNvPr id="78" name="Text 1"/>
          <p:cNvSpPr/>
          <p:nvPr/>
        </p:nvSpPr>
        <p:spPr>
          <a:xfrm>
            <a:off x="1298520" y="384120"/>
            <a:ext cx="7405560" cy="657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pc="-1" strike="noStrike">
                <a:solidFill>
                  <a:srgbClr val="1e293b"/>
                </a:solidFill>
                <a:latin typeface="Calibri"/>
                <a:ea typeface="Calibri"/>
              </a:rPr>
              <a:t>3. File rules — bộ handbook cho AI</a:t>
            </a:r>
            <a:endParaRPr b="0" lang="en-US" sz="2700" spc="-1" strike="noStrike">
              <a:solidFill>
                <a:srgbClr val="000000"/>
              </a:solidFill>
              <a:latin typeface="Arial"/>
            </a:endParaRPr>
          </a:p>
        </p:txBody>
      </p:sp>
      <p:sp>
        <p:nvSpPr>
          <p:cNvPr id="79" name="Text 2"/>
          <p:cNvSpPr/>
          <p:nvPr/>
        </p:nvSpPr>
        <p:spPr>
          <a:xfrm>
            <a:off x="1298520" y="1024200"/>
            <a:ext cx="740556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400" spc="-1" strike="noStrike">
                <a:solidFill>
                  <a:srgbClr val="64748b"/>
                </a:solidFill>
                <a:latin typeface="Calibri"/>
                <a:ea typeface="Calibri"/>
              </a:rPr>
              <a:t>Chỉ cần lưu các thông tin, quy ước, business logic của dự án một lần, dùng được hoài</a:t>
            </a:r>
            <a:endParaRPr b="0" lang="en-US" sz="1400" spc="-1" strike="noStrike">
              <a:solidFill>
                <a:srgbClr val="000000"/>
              </a:solidFill>
              <a:latin typeface="Arial"/>
            </a:endParaRPr>
          </a:p>
        </p:txBody>
      </p:sp>
      <p:sp>
        <p:nvSpPr>
          <p:cNvPr id="80" name="Shape 3"/>
          <p:cNvSpPr/>
          <p:nvPr/>
        </p:nvSpPr>
        <p:spPr>
          <a:xfrm>
            <a:off x="457200" y="1600200"/>
            <a:ext cx="4159440" cy="1096200"/>
          </a:xfrm>
          <a:prstGeom prst="roundRect">
            <a:avLst>
              <a:gd name="adj" fmla="val 6667"/>
            </a:avLst>
          </a:prstGeom>
          <a:solidFill>
            <a:srgbClr val="ecfdf5"/>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81" name="Shape 4"/>
          <p:cNvSpPr/>
          <p:nvPr/>
        </p:nvSpPr>
        <p:spPr>
          <a:xfrm>
            <a:off x="713160" y="1874520"/>
            <a:ext cx="547560" cy="5475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82" name="Image 1" descr="preencoded.png"/>
          <p:cNvPicPr/>
          <p:nvPr/>
        </p:nvPicPr>
        <p:blipFill>
          <a:blip r:embed="rId2"/>
          <a:stretch/>
        </p:blipFill>
        <p:spPr>
          <a:xfrm>
            <a:off x="839520" y="2000880"/>
            <a:ext cx="295200" cy="295200"/>
          </a:xfrm>
          <a:prstGeom prst="rect">
            <a:avLst/>
          </a:prstGeom>
          <a:ln w="0">
            <a:noFill/>
          </a:ln>
        </p:spPr>
      </p:pic>
      <p:sp>
        <p:nvSpPr>
          <p:cNvPr id="83" name="Text 5"/>
          <p:cNvSpPr/>
          <p:nvPr/>
        </p:nvSpPr>
        <p:spPr>
          <a:xfrm>
            <a:off x="1417320" y="1746360"/>
            <a:ext cx="306216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50" spc="-1" strike="noStrike">
                <a:solidFill>
                  <a:srgbClr val="1e293b"/>
                </a:solidFill>
                <a:latin typeface="Calibri"/>
                <a:ea typeface="Calibri"/>
              </a:rPr>
              <a:t>Bộ luật, không phải tài liệu</a:t>
            </a:r>
            <a:endParaRPr b="0" lang="en-US" sz="1450" spc="-1" strike="noStrike">
              <a:solidFill>
                <a:srgbClr val="000000"/>
              </a:solidFill>
              <a:latin typeface="Arial"/>
            </a:endParaRPr>
          </a:p>
        </p:txBody>
      </p:sp>
      <p:sp>
        <p:nvSpPr>
          <p:cNvPr id="84" name="Text 6"/>
          <p:cNvSpPr/>
          <p:nvPr/>
        </p:nvSpPr>
        <p:spPr>
          <a:xfrm>
            <a:off x="1417320" y="2112120"/>
            <a:ext cx="310788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50" spc="-1" strike="noStrike">
                <a:solidFill>
                  <a:srgbClr val="64748b"/>
                </a:solidFill>
                <a:latin typeface="Calibri"/>
                <a:ea typeface="Calibri"/>
              </a:rPr>
              <a:t>Giữ cho file luôn ngắn</a:t>
            </a:r>
            <a:endParaRPr b="0" lang="en-US" sz="1150" spc="-1" strike="noStrike">
              <a:solidFill>
                <a:srgbClr val="000000"/>
              </a:solidFill>
              <a:latin typeface="Arial"/>
            </a:endParaRPr>
          </a:p>
          <a:p>
            <a:pPr defTabSz="914400">
              <a:lnSpc>
                <a:spcPct val="100000"/>
              </a:lnSpc>
              <a:tabLst>
                <a:tab algn="l" pos="0"/>
              </a:tabLst>
            </a:pPr>
            <a:r>
              <a:rPr b="0" lang="en-US" sz="1150" spc="-1" strike="noStrike">
                <a:solidFill>
                  <a:srgbClr val="64748b"/>
                </a:solidFill>
                <a:latin typeface="Calibri"/>
                <a:ea typeface="Calibri"/>
              </a:rPr>
              <a:t>File dài làm loãng context, khiến AI dễ bị sai</a:t>
            </a:r>
            <a:endParaRPr b="0" lang="en-US" sz="1150" spc="-1" strike="noStrike">
              <a:solidFill>
                <a:srgbClr val="000000"/>
              </a:solidFill>
              <a:latin typeface="Arial"/>
            </a:endParaRPr>
          </a:p>
        </p:txBody>
      </p:sp>
      <p:sp>
        <p:nvSpPr>
          <p:cNvPr id="85" name="Shape 7"/>
          <p:cNvSpPr/>
          <p:nvPr/>
        </p:nvSpPr>
        <p:spPr>
          <a:xfrm>
            <a:off x="457200" y="2834640"/>
            <a:ext cx="4159440" cy="1508040"/>
          </a:xfrm>
          <a:prstGeom prst="roundRect">
            <a:avLst>
              <a:gd name="adj" fmla="val 6667"/>
            </a:avLst>
          </a:prstGeom>
          <a:solidFill>
            <a:srgbClr val="ecfdf5"/>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86" name="Shape 8"/>
          <p:cNvSpPr/>
          <p:nvPr/>
        </p:nvSpPr>
        <p:spPr>
          <a:xfrm>
            <a:off x="713160" y="3337920"/>
            <a:ext cx="547560" cy="5475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87" name="Image 2" descr="preencoded.png"/>
          <p:cNvPicPr/>
          <p:nvPr/>
        </p:nvPicPr>
        <p:blipFill>
          <a:blip r:embed="rId3"/>
          <a:stretch/>
        </p:blipFill>
        <p:spPr>
          <a:xfrm>
            <a:off x="839520" y="3464280"/>
            <a:ext cx="295200" cy="295200"/>
          </a:xfrm>
          <a:prstGeom prst="rect">
            <a:avLst/>
          </a:prstGeom>
          <a:ln w="0">
            <a:noFill/>
          </a:ln>
        </p:spPr>
      </p:pic>
      <p:sp>
        <p:nvSpPr>
          <p:cNvPr id="88" name="Text 9"/>
          <p:cNvSpPr/>
          <p:nvPr/>
        </p:nvSpPr>
        <p:spPr>
          <a:xfrm>
            <a:off x="1417320" y="2971800"/>
            <a:ext cx="306216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50" spc="-1" strike="noStrike">
                <a:solidFill>
                  <a:srgbClr val="1e293b"/>
                </a:solidFill>
                <a:latin typeface="Calibri"/>
                <a:ea typeface="Calibri"/>
              </a:rPr>
              <a:t>Scope phân cấp</a:t>
            </a:r>
            <a:endParaRPr b="0" lang="en-US" sz="1450" spc="-1" strike="noStrike">
              <a:solidFill>
                <a:srgbClr val="000000"/>
              </a:solidFill>
              <a:latin typeface="Arial"/>
            </a:endParaRPr>
          </a:p>
        </p:txBody>
      </p:sp>
      <p:sp>
        <p:nvSpPr>
          <p:cNvPr id="89" name="Text 10"/>
          <p:cNvSpPr/>
          <p:nvPr/>
        </p:nvSpPr>
        <p:spPr>
          <a:xfrm>
            <a:off x="1371600" y="3429000"/>
            <a:ext cx="310788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150" spc="-1" strike="noStrike">
                <a:solidFill>
                  <a:srgbClr val="64748b"/>
                </a:solidFill>
                <a:latin typeface="Calibri"/>
                <a:ea typeface="Calibri"/>
              </a:rPr>
              <a:t>Rule cá nhân (dùng cho mọi project) ở .claude hoặc tương tự cho mỗi tools</a:t>
            </a:r>
            <a:endParaRPr b="0" lang="en-US" sz="1150" spc="-1" strike="noStrike">
              <a:solidFill>
                <a:srgbClr val="000000"/>
              </a:solidFill>
              <a:latin typeface="Arial"/>
            </a:endParaRPr>
          </a:p>
          <a:p>
            <a:pPr defTabSz="914400">
              <a:lnSpc>
                <a:spcPct val="100000"/>
              </a:lnSpc>
              <a:tabLst>
                <a:tab algn="l" pos="0"/>
              </a:tabLst>
            </a:pPr>
            <a:r>
              <a:rPr b="0" lang="en-US" sz="1150" spc="-1" strike="noStrike">
                <a:solidFill>
                  <a:srgbClr val="64748b"/>
                </a:solidFill>
                <a:latin typeface="Calibri"/>
                <a:ea typeface="Calibri"/>
              </a:rPr>
              <a:t>Rule chung ở root dự án</a:t>
            </a:r>
            <a:endParaRPr b="0" lang="en-US" sz="1150" spc="-1" strike="noStrike">
              <a:solidFill>
                <a:srgbClr val="000000"/>
              </a:solidFill>
              <a:latin typeface="Arial"/>
            </a:endParaRPr>
          </a:p>
          <a:p>
            <a:pPr defTabSz="914400">
              <a:lnSpc>
                <a:spcPct val="100000"/>
              </a:lnSpc>
              <a:tabLst>
                <a:tab algn="l" pos="0"/>
              </a:tabLst>
            </a:pPr>
            <a:r>
              <a:rPr b="0" lang="en-US" sz="1150" spc="-1" strike="noStrike">
                <a:solidFill>
                  <a:srgbClr val="64748b"/>
                </a:solidFill>
                <a:latin typeface="Calibri"/>
                <a:ea typeface="Calibri"/>
              </a:rPr>
              <a:t>Rule riêng của từng module ở thư mục con</a:t>
            </a:r>
            <a:endParaRPr b="0" lang="en-US" sz="1150" spc="-1" strike="noStrike">
              <a:solidFill>
                <a:srgbClr val="000000"/>
              </a:solidFill>
              <a:latin typeface="Arial"/>
            </a:endParaRPr>
          </a:p>
        </p:txBody>
      </p:sp>
      <p:sp>
        <p:nvSpPr>
          <p:cNvPr id="90" name="Text 11"/>
          <p:cNvSpPr/>
          <p:nvPr/>
        </p:nvSpPr>
        <p:spPr>
          <a:xfrm>
            <a:off x="4892040" y="1554480"/>
            <a:ext cx="3793680" cy="3189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00" spc="-1" strike="noStrike">
                <a:solidFill>
                  <a:srgbClr val="0d9488"/>
                </a:solidFill>
                <a:latin typeface="Calibri"/>
                <a:ea typeface="Calibri"/>
              </a:rPr>
              <a:t>File rules tương đương ở mỗi tool</a:t>
            </a:r>
            <a:endParaRPr b="0" lang="en-US" sz="1300" spc="-1" strike="noStrike">
              <a:solidFill>
                <a:srgbClr val="000000"/>
              </a:solidFill>
              <a:latin typeface="Arial"/>
            </a:endParaRPr>
          </a:p>
        </p:txBody>
      </p:sp>
      <p:graphicFrame>
        <p:nvGraphicFramePr>
          <p:cNvPr id="91" name="Table 0"/>
          <p:cNvGraphicFramePr/>
          <p:nvPr/>
        </p:nvGraphicFramePr>
        <p:xfrm>
          <a:off x="4892040" y="1938600"/>
          <a:ext cx="3794400" cy="2286000"/>
        </p:xfrm>
        <a:graphic>
          <a:graphicData uri="http://schemas.openxmlformats.org/drawingml/2006/table">
            <a:tbl>
              <a:tblPr/>
              <a:tblGrid>
                <a:gridCol w="1691640"/>
                <a:gridCol w="2103120"/>
              </a:tblGrid>
              <a:tr h="457200">
                <a:tc>
                  <a:txBody>
                    <a:bodyPr anchor="ctr">
                      <a:noAutofit/>
                    </a:bodyPr>
                    <a:p>
                      <a:pPr defTabSz="914400">
                        <a:lnSpc>
                          <a:spcPct val="100000"/>
                        </a:lnSpc>
                        <a:tabLst>
                          <a:tab algn="l" pos="0"/>
                        </a:tabLst>
                      </a:pPr>
                      <a:r>
                        <a:rPr b="1" lang="en-US" sz="1250" spc="-1" strike="noStrike">
                          <a:solidFill>
                            <a:srgbClr val="ffffff"/>
                          </a:solidFill>
                          <a:latin typeface="Calibri"/>
                          <a:ea typeface="Calibri"/>
                        </a:rPr>
                        <a:t>Tool</a:t>
                      </a:r>
                      <a:endParaRPr b="0" lang="en-US" sz="1250" spc="-1" strike="noStrike">
                        <a:solidFill>
                          <a:srgbClr val="ffffff"/>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0d9488"/>
                    </a:solidFill>
                  </a:tcPr>
                </a:tc>
                <a:tc>
                  <a:txBody>
                    <a:bodyPr anchor="ctr">
                      <a:noAutofit/>
                    </a:bodyPr>
                    <a:p>
                      <a:pPr defTabSz="914400">
                        <a:lnSpc>
                          <a:spcPct val="100000"/>
                        </a:lnSpc>
                        <a:tabLst>
                          <a:tab algn="l" pos="0"/>
                        </a:tabLst>
                      </a:pPr>
                      <a:r>
                        <a:rPr b="1" lang="en-US" sz="1250" spc="-1" strike="noStrike">
                          <a:solidFill>
                            <a:srgbClr val="ffffff"/>
                          </a:solidFill>
                          <a:latin typeface="Calibri"/>
                          <a:ea typeface="Calibri"/>
                        </a:rPr>
                        <a:t>File rules</a:t>
                      </a:r>
                      <a:endParaRPr b="0" lang="en-US" sz="1250" spc="-1" strike="noStrike">
                        <a:solidFill>
                          <a:srgbClr val="ffffff"/>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0d9488"/>
                    </a:solidFill>
                  </a:tcPr>
                </a:tc>
              </a:tr>
              <a:tr h="457200">
                <a:tc>
                  <a:txBody>
                    <a:bodyPr anchor="ctr">
                      <a:noAutofit/>
                    </a:bodyPr>
                    <a:p>
                      <a:pPr defTabSz="914400">
                        <a:lnSpc>
                          <a:spcPct val="100000"/>
                        </a:lnSpc>
                        <a:tabLst>
                          <a:tab algn="l" pos="0"/>
                        </a:tabLst>
                      </a:pPr>
                      <a:r>
                        <a:rPr b="0" lang="en-US" sz="1250" spc="-1" strike="noStrike">
                          <a:solidFill>
                            <a:srgbClr val="1e293b"/>
                          </a:solidFill>
                          <a:latin typeface="Calibri"/>
                          <a:ea typeface="Calibri"/>
                        </a:rPr>
                        <a:t>Claude Code</a:t>
                      </a:r>
                      <a:endParaRPr b="0" lang="en-US" sz="125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50" spc="-1" strike="noStrike">
                          <a:solidFill>
                            <a:srgbClr val="1e293b"/>
                          </a:solidFill>
                          <a:latin typeface="Calibri"/>
                          <a:ea typeface="Calibri"/>
                        </a:rPr>
                        <a:t>CLAUDE.md</a:t>
                      </a:r>
                      <a:endParaRPr b="0" lang="en-US" sz="125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r h="457200">
                <a:tc>
                  <a:txBody>
                    <a:bodyPr anchor="ctr">
                      <a:noAutofit/>
                    </a:bodyPr>
                    <a:p>
                      <a:pPr defTabSz="914400">
                        <a:lnSpc>
                          <a:spcPct val="100000"/>
                        </a:lnSpc>
                        <a:tabLst>
                          <a:tab algn="l" pos="0"/>
                        </a:tabLst>
                      </a:pPr>
                      <a:r>
                        <a:rPr b="0" lang="en-US" sz="1250" spc="-1" strike="noStrike">
                          <a:solidFill>
                            <a:srgbClr val="1e293b"/>
                          </a:solidFill>
                          <a:latin typeface="Calibri"/>
                          <a:ea typeface="Calibri"/>
                        </a:rPr>
                        <a:t>Cursor</a:t>
                      </a:r>
                      <a:endParaRPr b="0" lang="en-US" sz="125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50" spc="-1" strike="noStrike">
                          <a:solidFill>
                            <a:srgbClr val="1e293b"/>
                          </a:solidFill>
                          <a:latin typeface="Calibri"/>
                          <a:ea typeface="Calibri"/>
                        </a:rPr>
                        <a:t>.cursor/rules/*.mdc</a:t>
                      </a:r>
                      <a:endParaRPr b="0" lang="en-US" sz="125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r h="457200">
                <a:tc>
                  <a:txBody>
                    <a:bodyPr anchor="ctr">
                      <a:noAutofit/>
                    </a:bodyPr>
                    <a:p>
                      <a:pPr defTabSz="914400">
                        <a:lnSpc>
                          <a:spcPct val="100000"/>
                        </a:lnSpc>
                        <a:tabLst>
                          <a:tab algn="l" pos="0"/>
                        </a:tabLst>
                      </a:pPr>
                      <a:r>
                        <a:rPr b="0" lang="en-US" sz="1250" spc="-1" strike="noStrike">
                          <a:solidFill>
                            <a:srgbClr val="1e293b"/>
                          </a:solidFill>
                          <a:latin typeface="Calibri"/>
                          <a:ea typeface="Calibri"/>
                        </a:rPr>
                        <a:t>Codex/Antigravity</a:t>
                      </a:r>
                      <a:endParaRPr b="0" lang="en-US" sz="125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50" spc="-1" strike="noStrike">
                          <a:solidFill>
                            <a:srgbClr val="1e293b"/>
                          </a:solidFill>
                          <a:latin typeface="Calibri"/>
                          <a:ea typeface="Calibri"/>
                        </a:rPr>
                        <a:t>AGENTS.md</a:t>
                      </a:r>
                      <a:endParaRPr b="0" lang="en-US" sz="125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r h="457200">
                <a:tc>
                  <a:txBody>
                    <a:bodyPr anchor="ctr">
                      <a:noAutofit/>
                    </a:bodyPr>
                    <a:p>
                      <a:pPr defTabSz="914400">
                        <a:lnSpc>
                          <a:spcPct val="100000"/>
                        </a:lnSpc>
                        <a:tabLst>
                          <a:tab algn="l" pos="0"/>
                        </a:tabLst>
                      </a:pPr>
                      <a:r>
                        <a:rPr b="0" lang="en-US" sz="1250" spc="-1" strike="noStrike">
                          <a:solidFill>
                            <a:srgbClr val="1e293b"/>
                          </a:solidFill>
                          <a:latin typeface="Calibri"/>
                          <a:ea typeface="Calibri"/>
                        </a:rPr>
                        <a:t>Copilot</a:t>
                      </a:r>
                      <a:endParaRPr b="0" lang="en-US" sz="125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50" spc="-1" strike="noStrike">
                          <a:solidFill>
                            <a:srgbClr val="1e293b"/>
                          </a:solidFill>
                          <a:latin typeface="Calibri"/>
                          <a:ea typeface="Calibri"/>
                        </a:rPr>
                        <a:t>cấu hình repo</a:t>
                      </a:r>
                      <a:endParaRPr b="0" lang="en-US" sz="125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2" name="Shape 0"/>
          <p:cNvSpPr/>
          <p:nvPr/>
        </p:nvSpPr>
        <p:spPr>
          <a:xfrm>
            <a:off x="457200" y="384120"/>
            <a:ext cx="657360" cy="6573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93" name="Image 0" descr="preencoded.png"/>
          <p:cNvPicPr/>
          <p:nvPr/>
        </p:nvPicPr>
        <p:blipFill>
          <a:blip r:embed="rId1"/>
          <a:stretch/>
        </p:blipFill>
        <p:spPr>
          <a:xfrm>
            <a:off x="608760" y="535320"/>
            <a:ext cx="354600" cy="354600"/>
          </a:xfrm>
          <a:prstGeom prst="rect">
            <a:avLst/>
          </a:prstGeom>
          <a:ln w="0">
            <a:noFill/>
          </a:ln>
        </p:spPr>
      </p:pic>
      <p:sp>
        <p:nvSpPr>
          <p:cNvPr id="94" name="Text 1"/>
          <p:cNvSpPr/>
          <p:nvPr/>
        </p:nvSpPr>
        <p:spPr>
          <a:xfrm>
            <a:off x="1298520" y="384120"/>
            <a:ext cx="7405560" cy="657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pc="-1" strike="noStrike">
                <a:solidFill>
                  <a:srgbClr val="1e293b"/>
                </a:solidFill>
                <a:latin typeface="Calibri"/>
                <a:ea typeface="Calibri"/>
              </a:rPr>
              <a:t>4. Nhiều persona agent &gt; một AI đơn lẻ</a:t>
            </a:r>
            <a:endParaRPr b="0" lang="en-US" sz="2700" spc="-1" strike="noStrike">
              <a:solidFill>
                <a:srgbClr val="000000"/>
              </a:solidFill>
              <a:latin typeface="Arial"/>
            </a:endParaRPr>
          </a:p>
        </p:txBody>
      </p:sp>
      <p:sp>
        <p:nvSpPr>
          <p:cNvPr id="95" name="Text 2"/>
          <p:cNvSpPr/>
          <p:nvPr/>
        </p:nvSpPr>
        <p:spPr>
          <a:xfrm>
            <a:off x="1298520" y="1024200"/>
            <a:ext cx="740556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400" spc="-1" strike="noStrike">
                <a:solidFill>
                  <a:srgbClr val="64748b"/>
                </a:solidFill>
                <a:latin typeface="Calibri"/>
                <a:ea typeface="Calibri"/>
              </a:rPr>
              <a:t>Một AI không thể ôm hết context của dự án →  phải chú ý dàn mỏng agent để đào sâu.</a:t>
            </a:r>
            <a:endParaRPr b="0" lang="en-US" sz="1400" spc="-1" strike="noStrike">
              <a:solidFill>
                <a:srgbClr val="000000"/>
              </a:solidFill>
              <a:latin typeface="Arial"/>
            </a:endParaRPr>
          </a:p>
        </p:txBody>
      </p:sp>
      <p:sp>
        <p:nvSpPr>
          <p:cNvPr id="96" name="Shape 3"/>
          <p:cNvSpPr/>
          <p:nvPr/>
        </p:nvSpPr>
        <p:spPr>
          <a:xfrm>
            <a:off x="457200" y="1627560"/>
            <a:ext cx="2604960" cy="1279080"/>
          </a:xfrm>
          <a:prstGeom prst="roundRect">
            <a:avLst>
              <a:gd name="adj" fmla="val 571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97" name="Shape 4"/>
          <p:cNvSpPr/>
          <p:nvPr/>
        </p:nvSpPr>
        <p:spPr>
          <a:xfrm>
            <a:off x="685800" y="1865520"/>
            <a:ext cx="510840" cy="51084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98" name="Image 1" descr="preencoded.png"/>
          <p:cNvPicPr/>
          <p:nvPr/>
        </p:nvPicPr>
        <p:blipFill>
          <a:blip r:embed="rId2"/>
          <a:stretch/>
        </p:blipFill>
        <p:spPr>
          <a:xfrm>
            <a:off x="803520" y="1983240"/>
            <a:ext cx="275400" cy="275400"/>
          </a:xfrm>
          <a:prstGeom prst="rect">
            <a:avLst/>
          </a:prstGeom>
          <a:ln w="0">
            <a:noFill/>
          </a:ln>
        </p:spPr>
      </p:pic>
      <p:sp>
        <p:nvSpPr>
          <p:cNvPr id="99" name="Text 5"/>
          <p:cNvSpPr/>
          <p:nvPr/>
        </p:nvSpPr>
        <p:spPr>
          <a:xfrm>
            <a:off x="1325880" y="1847160"/>
            <a:ext cx="164484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pc="-1" strike="noStrike">
                <a:solidFill>
                  <a:srgbClr val="1e293b"/>
                </a:solidFill>
                <a:latin typeface="Calibri"/>
                <a:ea typeface="Calibri"/>
              </a:rPr>
              <a:t>Security</a:t>
            </a:r>
            <a:endParaRPr b="0" lang="en-US" sz="1400" spc="-1" strike="noStrike">
              <a:solidFill>
                <a:srgbClr val="000000"/>
              </a:solidFill>
              <a:latin typeface="Arial"/>
            </a:endParaRPr>
          </a:p>
        </p:txBody>
      </p:sp>
      <p:sp>
        <p:nvSpPr>
          <p:cNvPr id="100" name="Text 6"/>
          <p:cNvSpPr/>
          <p:nvPr/>
        </p:nvSpPr>
        <p:spPr>
          <a:xfrm>
            <a:off x="640080" y="2377440"/>
            <a:ext cx="228492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80" spc="-1" strike="noStrike">
                <a:solidFill>
                  <a:srgbClr val="64748b"/>
                </a:solidFill>
                <a:latin typeface="Calibri"/>
                <a:ea typeface="Calibri"/>
              </a:rPr>
              <a:t>Injection, phân quyền, secret, validate input</a:t>
            </a:r>
            <a:endParaRPr b="0" lang="en-US" sz="1080" spc="-1" strike="noStrike">
              <a:solidFill>
                <a:srgbClr val="000000"/>
              </a:solidFill>
              <a:latin typeface="Arial"/>
            </a:endParaRPr>
          </a:p>
        </p:txBody>
      </p:sp>
      <p:sp>
        <p:nvSpPr>
          <p:cNvPr id="101" name="Shape 7"/>
          <p:cNvSpPr/>
          <p:nvPr/>
        </p:nvSpPr>
        <p:spPr>
          <a:xfrm>
            <a:off x="3246120" y="1627560"/>
            <a:ext cx="2604960" cy="1279080"/>
          </a:xfrm>
          <a:prstGeom prst="roundRect">
            <a:avLst>
              <a:gd name="adj" fmla="val 571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2" name="Shape 8"/>
          <p:cNvSpPr/>
          <p:nvPr/>
        </p:nvSpPr>
        <p:spPr>
          <a:xfrm>
            <a:off x="3474720" y="1865520"/>
            <a:ext cx="510840" cy="51084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03" name="Image 2" descr="preencoded.png"/>
          <p:cNvPicPr/>
          <p:nvPr/>
        </p:nvPicPr>
        <p:blipFill>
          <a:blip r:embed="rId3"/>
          <a:stretch/>
        </p:blipFill>
        <p:spPr>
          <a:xfrm>
            <a:off x="3592440" y="1983240"/>
            <a:ext cx="275400" cy="275400"/>
          </a:xfrm>
          <a:prstGeom prst="rect">
            <a:avLst/>
          </a:prstGeom>
          <a:ln w="0">
            <a:noFill/>
          </a:ln>
        </p:spPr>
      </p:pic>
      <p:sp>
        <p:nvSpPr>
          <p:cNvPr id="104" name="Text 9"/>
          <p:cNvSpPr/>
          <p:nvPr/>
        </p:nvSpPr>
        <p:spPr>
          <a:xfrm>
            <a:off x="4114800" y="1847160"/>
            <a:ext cx="164484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pc="-1" strike="noStrike">
                <a:solidFill>
                  <a:srgbClr val="1e293b"/>
                </a:solidFill>
                <a:latin typeface="Calibri"/>
                <a:ea typeface="Calibri"/>
              </a:rPr>
              <a:t>Performance</a:t>
            </a:r>
            <a:endParaRPr b="0" lang="en-US" sz="1400" spc="-1" strike="noStrike">
              <a:solidFill>
                <a:srgbClr val="000000"/>
              </a:solidFill>
              <a:latin typeface="Arial"/>
            </a:endParaRPr>
          </a:p>
        </p:txBody>
      </p:sp>
      <p:sp>
        <p:nvSpPr>
          <p:cNvPr id="105" name="Text 10"/>
          <p:cNvSpPr/>
          <p:nvPr/>
        </p:nvSpPr>
        <p:spPr>
          <a:xfrm>
            <a:off x="3429000" y="2377440"/>
            <a:ext cx="228492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80" spc="-1" strike="noStrike">
                <a:solidFill>
                  <a:srgbClr val="64748b"/>
                </a:solidFill>
                <a:latin typeface="Calibri"/>
                <a:ea typeface="Calibri"/>
              </a:rPr>
              <a:t>N+1 query, vòng lặp tốn kém, cache</a:t>
            </a:r>
            <a:endParaRPr b="0" lang="en-US" sz="1080" spc="-1" strike="noStrike">
              <a:solidFill>
                <a:srgbClr val="000000"/>
              </a:solidFill>
              <a:latin typeface="Arial"/>
            </a:endParaRPr>
          </a:p>
        </p:txBody>
      </p:sp>
      <p:sp>
        <p:nvSpPr>
          <p:cNvPr id="106" name="Shape 11"/>
          <p:cNvSpPr/>
          <p:nvPr/>
        </p:nvSpPr>
        <p:spPr>
          <a:xfrm>
            <a:off x="6035040" y="1627560"/>
            <a:ext cx="2604960" cy="1279080"/>
          </a:xfrm>
          <a:prstGeom prst="roundRect">
            <a:avLst>
              <a:gd name="adj" fmla="val 571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07" name="Shape 12"/>
          <p:cNvSpPr/>
          <p:nvPr/>
        </p:nvSpPr>
        <p:spPr>
          <a:xfrm>
            <a:off x="6263640" y="1865520"/>
            <a:ext cx="510840" cy="51084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08" name="Image 3" descr="preencoded.png"/>
          <p:cNvPicPr/>
          <p:nvPr/>
        </p:nvPicPr>
        <p:blipFill>
          <a:blip r:embed="rId4"/>
          <a:stretch/>
        </p:blipFill>
        <p:spPr>
          <a:xfrm>
            <a:off x="6381360" y="1983240"/>
            <a:ext cx="275400" cy="275400"/>
          </a:xfrm>
          <a:prstGeom prst="rect">
            <a:avLst/>
          </a:prstGeom>
          <a:ln w="0">
            <a:noFill/>
          </a:ln>
        </p:spPr>
      </p:pic>
      <p:sp>
        <p:nvSpPr>
          <p:cNvPr id="109" name="Text 13"/>
          <p:cNvSpPr/>
          <p:nvPr/>
        </p:nvSpPr>
        <p:spPr>
          <a:xfrm>
            <a:off x="6903720" y="1847160"/>
            <a:ext cx="164484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pc="-1" strike="noStrike">
                <a:solidFill>
                  <a:srgbClr val="1e293b"/>
                </a:solidFill>
                <a:latin typeface="Calibri"/>
                <a:ea typeface="Calibri"/>
              </a:rPr>
              <a:t>Maintainability</a:t>
            </a:r>
            <a:endParaRPr b="0" lang="en-US" sz="1400" spc="-1" strike="noStrike">
              <a:solidFill>
                <a:srgbClr val="000000"/>
              </a:solidFill>
              <a:latin typeface="Arial"/>
            </a:endParaRPr>
          </a:p>
        </p:txBody>
      </p:sp>
      <p:sp>
        <p:nvSpPr>
          <p:cNvPr id="110" name="Text 14"/>
          <p:cNvSpPr/>
          <p:nvPr/>
        </p:nvSpPr>
        <p:spPr>
          <a:xfrm>
            <a:off x="6217920" y="2377440"/>
            <a:ext cx="228492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80" spc="-1" strike="noStrike">
                <a:solidFill>
                  <a:srgbClr val="64748b"/>
                </a:solidFill>
                <a:latin typeface="Calibri"/>
                <a:ea typeface="Calibri"/>
              </a:rPr>
              <a:t>Trùng lặp, đặt tên, độ phức tạp</a:t>
            </a:r>
            <a:endParaRPr b="0" lang="en-US" sz="1080" spc="-1" strike="noStrike">
              <a:solidFill>
                <a:srgbClr val="000000"/>
              </a:solidFill>
              <a:latin typeface="Arial"/>
            </a:endParaRPr>
          </a:p>
        </p:txBody>
      </p:sp>
      <p:sp>
        <p:nvSpPr>
          <p:cNvPr id="111" name="Shape 15"/>
          <p:cNvSpPr/>
          <p:nvPr/>
        </p:nvSpPr>
        <p:spPr>
          <a:xfrm>
            <a:off x="457200" y="3044880"/>
            <a:ext cx="2604960" cy="1279080"/>
          </a:xfrm>
          <a:prstGeom prst="roundRect">
            <a:avLst>
              <a:gd name="adj" fmla="val 571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12" name="Shape 16"/>
          <p:cNvSpPr/>
          <p:nvPr/>
        </p:nvSpPr>
        <p:spPr>
          <a:xfrm>
            <a:off x="685800" y="3282840"/>
            <a:ext cx="510840" cy="51084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13" name="Image 4" descr="preencoded.png"/>
          <p:cNvPicPr/>
          <p:nvPr/>
        </p:nvPicPr>
        <p:blipFill>
          <a:blip r:embed="rId5"/>
          <a:stretch/>
        </p:blipFill>
        <p:spPr>
          <a:xfrm>
            <a:off x="803520" y="3400560"/>
            <a:ext cx="275400" cy="275400"/>
          </a:xfrm>
          <a:prstGeom prst="rect">
            <a:avLst/>
          </a:prstGeom>
          <a:ln w="0">
            <a:noFill/>
          </a:ln>
        </p:spPr>
      </p:pic>
      <p:sp>
        <p:nvSpPr>
          <p:cNvPr id="114" name="Text 17"/>
          <p:cNvSpPr/>
          <p:nvPr/>
        </p:nvSpPr>
        <p:spPr>
          <a:xfrm>
            <a:off x="1325880" y="3264480"/>
            <a:ext cx="164484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pc="-1" strike="noStrike">
                <a:solidFill>
                  <a:srgbClr val="1e293b"/>
                </a:solidFill>
                <a:latin typeface="Calibri"/>
                <a:ea typeface="Calibri"/>
              </a:rPr>
              <a:t>Business logic</a:t>
            </a:r>
            <a:endParaRPr b="0" lang="en-US" sz="1400" spc="-1" strike="noStrike">
              <a:solidFill>
                <a:srgbClr val="000000"/>
              </a:solidFill>
              <a:latin typeface="Arial"/>
            </a:endParaRPr>
          </a:p>
        </p:txBody>
      </p:sp>
      <p:sp>
        <p:nvSpPr>
          <p:cNvPr id="115" name="Text 18"/>
          <p:cNvSpPr/>
          <p:nvPr/>
        </p:nvSpPr>
        <p:spPr>
          <a:xfrm>
            <a:off x="640080" y="3794760"/>
            <a:ext cx="228492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80" spc="-1" strike="noStrike">
                <a:solidFill>
                  <a:srgbClr val="64748b"/>
                </a:solidFill>
                <a:latin typeface="Calibri"/>
                <a:ea typeface="Calibri"/>
              </a:rPr>
              <a:t>Khớp đúng yêu cầu/spec, edge case</a:t>
            </a:r>
            <a:endParaRPr b="0" lang="en-US" sz="1080" spc="-1" strike="noStrike">
              <a:solidFill>
                <a:srgbClr val="000000"/>
              </a:solidFill>
              <a:latin typeface="Arial"/>
            </a:endParaRPr>
          </a:p>
        </p:txBody>
      </p:sp>
      <p:sp>
        <p:nvSpPr>
          <p:cNvPr id="116" name="Shape 19"/>
          <p:cNvSpPr/>
          <p:nvPr/>
        </p:nvSpPr>
        <p:spPr>
          <a:xfrm>
            <a:off x="3246120" y="3044880"/>
            <a:ext cx="2604960" cy="1279080"/>
          </a:xfrm>
          <a:prstGeom prst="roundRect">
            <a:avLst>
              <a:gd name="adj" fmla="val 5714"/>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17" name="Shape 20"/>
          <p:cNvSpPr/>
          <p:nvPr/>
        </p:nvSpPr>
        <p:spPr>
          <a:xfrm>
            <a:off x="3474720" y="3282840"/>
            <a:ext cx="510840" cy="51084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18" name="Image 5" descr="preencoded.png"/>
          <p:cNvPicPr/>
          <p:nvPr/>
        </p:nvPicPr>
        <p:blipFill>
          <a:blip r:embed="rId6"/>
          <a:stretch/>
        </p:blipFill>
        <p:spPr>
          <a:xfrm>
            <a:off x="3592440" y="3400560"/>
            <a:ext cx="275400" cy="275400"/>
          </a:xfrm>
          <a:prstGeom prst="rect">
            <a:avLst/>
          </a:prstGeom>
          <a:ln w="0">
            <a:noFill/>
          </a:ln>
        </p:spPr>
      </p:pic>
      <p:sp>
        <p:nvSpPr>
          <p:cNvPr id="119" name="Text 21"/>
          <p:cNvSpPr/>
          <p:nvPr/>
        </p:nvSpPr>
        <p:spPr>
          <a:xfrm>
            <a:off x="4114800" y="3264480"/>
            <a:ext cx="164484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pc="-1" strike="noStrike">
                <a:solidFill>
                  <a:srgbClr val="1e293b"/>
                </a:solidFill>
                <a:latin typeface="Calibri"/>
                <a:ea typeface="Calibri"/>
              </a:rPr>
              <a:t>Test &amp; reliability</a:t>
            </a:r>
            <a:endParaRPr b="0" lang="en-US" sz="1400" spc="-1" strike="noStrike">
              <a:solidFill>
                <a:srgbClr val="000000"/>
              </a:solidFill>
              <a:latin typeface="Arial"/>
            </a:endParaRPr>
          </a:p>
        </p:txBody>
      </p:sp>
      <p:sp>
        <p:nvSpPr>
          <p:cNvPr id="120" name="Text 22"/>
          <p:cNvSpPr/>
          <p:nvPr/>
        </p:nvSpPr>
        <p:spPr>
          <a:xfrm>
            <a:off x="3429000" y="3794760"/>
            <a:ext cx="228492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80" spc="-1" strike="noStrike">
                <a:solidFill>
                  <a:srgbClr val="64748b"/>
                </a:solidFill>
                <a:latin typeface="Calibri"/>
                <a:ea typeface="Calibri"/>
              </a:rPr>
              <a:t>Coverage code mới, xử lý lỗi</a:t>
            </a:r>
            <a:endParaRPr b="0" lang="en-US" sz="1080" spc="-1" strike="noStrike">
              <a:solidFill>
                <a:srgbClr val="000000"/>
              </a:solidFill>
              <a:latin typeface="Arial"/>
            </a:endParaRPr>
          </a:p>
        </p:txBody>
      </p:sp>
      <p:sp>
        <p:nvSpPr>
          <p:cNvPr id="121" name="Shape 23"/>
          <p:cNvSpPr/>
          <p:nvPr/>
        </p:nvSpPr>
        <p:spPr>
          <a:xfrm>
            <a:off x="6035040" y="3044880"/>
            <a:ext cx="2604960" cy="1279080"/>
          </a:xfrm>
          <a:prstGeom prst="roundRect">
            <a:avLst>
              <a:gd name="adj" fmla="val 5714"/>
            </a:avLst>
          </a:prstGeom>
          <a:solidFill>
            <a:srgbClr val="ecfdf5"/>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22" name="Shape 24"/>
          <p:cNvSpPr/>
          <p:nvPr/>
        </p:nvSpPr>
        <p:spPr>
          <a:xfrm>
            <a:off x="6263640" y="3282840"/>
            <a:ext cx="510840" cy="510840"/>
          </a:xfrm>
          <a:prstGeom prst="ellipse">
            <a:avLst/>
          </a:prstGeom>
          <a:solidFill>
            <a:srgbClr val="0f172a"/>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23" name="Image 6" descr="preencoded.png"/>
          <p:cNvPicPr/>
          <p:nvPr/>
        </p:nvPicPr>
        <p:blipFill>
          <a:blip r:embed="rId7"/>
          <a:stretch/>
        </p:blipFill>
        <p:spPr>
          <a:xfrm>
            <a:off x="6381360" y="3400560"/>
            <a:ext cx="275400" cy="275400"/>
          </a:xfrm>
          <a:prstGeom prst="rect">
            <a:avLst/>
          </a:prstGeom>
          <a:ln w="0">
            <a:noFill/>
          </a:ln>
        </p:spPr>
      </p:pic>
      <p:sp>
        <p:nvSpPr>
          <p:cNvPr id="124" name="Text 25"/>
          <p:cNvSpPr/>
          <p:nvPr/>
        </p:nvSpPr>
        <p:spPr>
          <a:xfrm>
            <a:off x="6903720" y="3264480"/>
            <a:ext cx="1644840" cy="5475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400" spc="-1" strike="noStrike">
                <a:solidFill>
                  <a:srgbClr val="1e293b"/>
                </a:solidFill>
                <a:latin typeface="Calibri"/>
                <a:ea typeface="Calibri"/>
              </a:rPr>
              <a:t>Tổng hợp &amp; lọc</a:t>
            </a:r>
            <a:endParaRPr b="0" lang="en-US" sz="1400" spc="-1" strike="noStrike">
              <a:solidFill>
                <a:srgbClr val="000000"/>
              </a:solidFill>
              <a:latin typeface="Arial"/>
            </a:endParaRPr>
          </a:p>
        </p:txBody>
      </p:sp>
      <p:sp>
        <p:nvSpPr>
          <p:cNvPr id="125" name="Text 26"/>
          <p:cNvSpPr/>
          <p:nvPr/>
        </p:nvSpPr>
        <p:spPr>
          <a:xfrm>
            <a:off x="6217920" y="3794760"/>
            <a:ext cx="2284920" cy="45612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080" spc="-1" strike="noStrike">
                <a:solidFill>
                  <a:srgbClr val="64748b"/>
                </a:solidFill>
                <a:latin typeface="Calibri"/>
                <a:ea typeface="Calibri"/>
              </a:rPr>
              <a:t>Gom kết quả, loại trùng, xếp ưu tiên</a:t>
            </a:r>
            <a:endParaRPr b="0" lang="en-US" sz="108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6" name="Shape 0"/>
          <p:cNvSpPr/>
          <p:nvPr/>
        </p:nvSpPr>
        <p:spPr>
          <a:xfrm>
            <a:off x="457200" y="384120"/>
            <a:ext cx="657360" cy="6573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27" name="Image 0" descr="preencoded.png"/>
          <p:cNvPicPr/>
          <p:nvPr/>
        </p:nvPicPr>
        <p:blipFill>
          <a:blip r:embed="rId1"/>
          <a:stretch/>
        </p:blipFill>
        <p:spPr>
          <a:xfrm>
            <a:off x="608760" y="535320"/>
            <a:ext cx="354600" cy="354600"/>
          </a:xfrm>
          <a:prstGeom prst="rect">
            <a:avLst/>
          </a:prstGeom>
          <a:ln w="0">
            <a:noFill/>
          </a:ln>
        </p:spPr>
      </p:pic>
      <p:sp>
        <p:nvSpPr>
          <p:cNvPr id="128" name="Text 1"/>
          <p:cNvSpPr/>
          <p:nvPr/>
        </p:nvSpPr>
        <p:spPr>
          <a:xfrm>
            <a:off x="1298520" y="384120"/>
            <a:ext cx="7405560" cy="657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pc="-1" strike="noStrike">
                <a:solidFill>
                  <a:srgbClr val="1e293b"/>
                </a:solidFill>
                <a:latin typeface="Calibri"/>
                <a:ea typeface="Calibri"/>
              </a:rPr>
              <a:t>5 Nguyên tắc để review chuẩn hơn</a:t>
            </a:r>
            <a:endParaRPr b="0" lang="en-US" sz="2700" spc="-1" strike="noStrike">
              <a:solidFill>
                <a:srgbClr val="000000"/>
              </a:solidFill>
              <a:latin typeface="Arial"/>
            </a:endParaRPr>
          </a:p>
        </p:txBody>
      </p:sp>
      <p:sp>
        <p:nvSpPr>
          <p:cNvPr id="129" name="Shape 3"/>
          <p:cNvSpPr/>
          <p:nvPr/>
        </p:nvSpPr>
        <p:spPr>
          <a:xfrm>
            <a:off x="503280" y="2286360"/>
            <a:ext cx="474480" cy="47448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30" name="Image 1" descr="preencoded.png"/>
          <p:cNvPicPr/>
          <p:nvPr/>
        </p:nvPicPr>
        <p:blipFill>
          <a:blip r:embed="rId2"/>
          <a:stretch/>
        </p:blipFill>
        <p:spPr>
          <a:xfrm>
            <a:off x="612720" y="2395800"/>
            <a:ext cx="255600" cy="255600"/>
          </a:xfrm>
          <a:prstGeom prst="rect">
            <a:avLst/>
          </a:prstGeom>
          <a:ln w="0">
            <a:noFill/>
          </a:ln>
        </p:spPr>
      </p:pic>
      <p:sp>
        <p:nvSpPr>
          <p:cNvPr id="131" name="Text 4"/>
          <p:cNvSpPr/>
          <p:nvPr/>
        </p:nvSpPr>
        <p:spPr>
          <a:xfrm>
            <a:off x="1143360" y="2286360"/>
            <a:ext cx="7542720" cy="4744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50" spc="-1" strike="noStrike">
                <a:solidFill>
                  <a:srgbClr val="1e293b"/>
                </a:solidFill>
                <a:latin typeface="Calibri"/>
                <a:ea typeface="Calibri"/>
              </a:rPr>
              <a:t>Khóa review vào diff  </a:t>
            </a:r>
            <a:r>
              <a:rPr b="0" lang="en-US" sz="1350" spc="-1" strike="noStrike">
                <a:solidFill>
                  <a:srgbClr val="64748b"/>
                </a:solidFill>
                <a:latin typeface="Calibri"/>
                <a:ea typeface="Calibri"/>
              </a:rPr>
              <a:t>— AI Chỉ soi phần code có thay đổi → không đụng lỗi cũ của người khác</a:t>
            </a:r>
            <a:endParaRPr b="0" lang="en-US" sz="1350" spc="-1" strike="noStrike">
              <a:solidFill>
                <a:srgbClr val="000000"/>
              </a:solidFill>
              <a:latin typeface="Arial"/>
            </a:endParaRPr>
          </a:p>
        </p:txBody>
      </p:sp>
      <p:sp>
        <p:nvSpPr>
          <p:cNvPr id="132" name="Shape 5"/>
          <p:cNvSpPr/>
          <p:nvPr/>
        </p:nvSpPr>
        <p:spPr>
          <a:xfrm>
            <a:off x="503280" y="2962800"/>
            <a:ext cx="474480" cy="474480"/>
          </a:xfrm>
          <a:prstGeom prst="ellipse">
            <a:avLst/>
          </a:prstGeom>
          <a:solidFill>
            <a:srgbClr val="14b8a6"/>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33" name="Image 2" descr="preencoded.png"/>
          <p:cNvPicPr/>
          <p:nvPr/>
        </p:nvPicPr>
        <p:blipFill>
          <a:blip r:embed="rId3"/>
          <a:stretch/>
        </p:blipFill>
        <p:spPr>
          <a:xfrm>
            <a:off x="612720" y="3072240"/>
            <a:ext cx="255600" cy="255600"/>
          </a:xfrm>
          <a:prstGeom prst="rect">
            <a:avLst/>
          </a:prstGeom>
          <a:ln w="0">
            <a:noFill/>
          </a:ln>
        </p:spPr>
      </p:pic>
      <p:sp>
        <p:nvSpPr>
          <p:cNvPr id="134" name="Text 6"/>
          <p:cNvSpPr/>
          <p:nvPr/>
        </p:nvSpPr>
        <p:spPr>
          <a:xfrm>
            <a:off x="1143360" y="2962800"/>
            <a:ext cx="7542720" cy="4744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50" spc="-1" strike="noStrike">
                <a:solidFill>
                  <a:srgbClr val="1e293b"/>
                </a:solidFill>
                <a:latin typeface="Calibri"/>
                <a:ea typeface="Calibri"/>
              </a:rPr>
              <a:t>Cho biết ý định  </a:t>
            </a:r>
            <a:r>
              <a:rPr b="0" lang="en-US" sz="1350" spc="-1" strike="noStrike">
                <a:solidFill>
                  <a:srgbClr val="64748b"/>
                </a:solidFill>
                <a:latin typeface="Calibri"/>
                <a:ea typeface="Calibri"/>
              </a:rPr>
              <a:t>— Nói rõ PR này định làm gì → AI không bị đoán mò mục tiêu của mình</a:t>
            </a:r>
            <a:endParaRPr b="0" lang="en-US" sz="1350" spc="-1" strike="noStrike">
              <a:solidFill>
                <a:srgbClr val="000000"/>
              </a:solidFill>
              <a:latin typeface="Arial"/>
            </a:endParaRPr>
          </a:p>
        </p:txBody>
      </p:sp>
      <p:sp>
        <p:nvSpPr>
          <p:cNvPr id="135" name="Shape 7"/>
          <p:cNvSpPr/>
          <p:nvPr/>
        </p:nvSpPr>
        <p:spPr>
          <a:xfrm>
            <a:off x="503280" y="3639600"/>
            <a:ext cx="474480" cy="47448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36" name="Image 3" descr="preencoded.png"/>
          <p:cNvPicPr/>
          <p:nvPr/>
        </p:nvPicPr>
        <p:blipFill>
          <a:blip r:embed="rId4"/>
          <a:stretch/>
        </p:blipFill>
        <p:spPr>
          <a:xfrm>
            <a:off x="612720" y="3749040"/>
            <a:ext cx="255600" cy="255600"/>
          </a:xfrm>
          <a:prstGeom prst="rect">
            <a:avLst/>
          </a:prstGeom>
          <a:ln w="0">
            <a:noFill/>
          </a:ln>
        </p:spPr>
      </p:pic>
      <p:sp>
        <p:nvSpPr>
          <p:cNvPr id="137" name="Text 8"/>
          <p:cNvSpPr/>
          <p:nvPr/>
        </p:nvSpPr>
        <p:spPr>
          <a:xfrm>
            <a:off x="1143360" y="3639600"/>
            <a:ext cx="7542720" cy="4744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50" spc="-1" strike="noStrike">
                <a:solidFill>
                  <a:srgbClr val="1e293b"/>
                </a:solidFill>
                <a:latin typeface="Calibri"/>
                <a:ea typeface="Calibri"/>
              </a:rPr>
              <a:t>Có các file rule đúng scope  </a:t>
            </a:r>
            <a:r>
              <a:rPr b="0" lang="en-US" sz="1350" spc="-1" strike="noStrike">
                <a:solidFill>
                  <a:srgbClr val="64748b"/>
                </a:solidFill>
                <a:latin typeface="Calibri"/>
                <a:ea typeface="Calibri"/>
              </a:rPr>
              <a:t>— AI sẽ dựa vào thông tin có sẵn về dự án thay vì tự đoán mò</a:t>
            </a:r>
            <a:endParaRPr b="0" lang="en-US" sz="1350" spc="-1" strike="noStrike">
              <a:solidFill>
                <a:srgbClr val="000000"/>
              </a:solidFill>
              <a:latin typeface="Arial"/>
            </a:endParaRPr>
          </a:p>
        </p:txBody>
      </p:sp>
      <p:sp>
        <p:nvSpPr>
          <p:cNvPr id="138" name="Shape 11"/>
          <p:cNvSpPr/>
          <p:nvPr/>
        </p:nvSpPr>
        <p:spPr>
          <a:xfrm>
            <a:off x="503280" y="1600200"/>
            <a:ext cx="474480" cy="47448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39" name="Image 5" descr="preencoded.png"/>
          <p:cNvPicPr/>
          <p:nvPr/>
        </p:nvPicPr>
        <p:blipFill>
          <a:blip r:embed="rId5"/>
          <a:stretch/>
        </p:blipFill>
        <p:spPr>
          <a:xfrm>
            <a:off x="612720" y="1709640"/>
            <a:ext cx="255600" cy="255600"/>
          </a:xfrm>
          <a:prstGeom prst="rect">
            <a:avLst/>
          </a:prstGeom>
          <a:ln w="0">
            <a:noFill/>
          </a:ln>
        </p:spPr>
      </p:pic>
      <p:sp>
        <p:nvSpPr>
          <p:cNvPr id="140" name="Text 12"/>
          <p:cNvSpPr/>
          <p:nvPr/>
        </p:nvSpPr>
        <p:spPr>
          <a:xfrm>
            <a:off x="1143360" y="1600200"/>
            <a:ext cx="7542720" cy="4744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1350" spc="-1" strike="noStrike">
                <a:solidFill>
                  <a:srgbClr val="1e293b"/>
                </a:solidFill>
                <a:latin typeface="Calibri"/>
                <a:ea typeface="Calibri"/>
              </a:rPr>
              <a:t>Học theo tư duy của sếp: </a:t>
            </a:r>
            <a:r>
              <a:rPr b="0" lang="en-US" sz="1400" spc="-1" strike="noStrike">
                <a:solidFill>
                  <a:srgbClr val="64748b"/>
                </a:solidFill>
                <a:latin typeface="Calibri"/>
                <a:ea typeface="Calibri"/>
              </a:rPr>
              <a:t>Cung cấp rõ context cho AI, trước khi bắt nó làm việc</a:t>
            </a:r>
            <a:endParaRPr b="0" lang="en-US" sz="1400" spc="-1" strike="noStrike">
              <a:solidFill>
                <a:srgbClr val="000000"/>
              </a:solidFill>
              <a:latin typeface="Arial"/>
            </a:endParaRPr>
          </a:p>
        </p:txBody>
      </p:sp>
      <p:sp>
        <p:nvSpPr>
          <p:cNvPr id="141" name="Text 23"/>
          <p:cNvSpPr/>
          <p:nvPr/>
        </p:nvSpPr>
        <p:spPr>
          <a:xfrm>
            <a:off x="685800" y="4343400"/>
            <a:ext cx="8000280" cy="47448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50" spc="-1" strike="noStrike">
                <a:solidFill>
                  <a:srgbClr val="ffffff"/>
                </a:solidFill>
                <a:latin typeface="Calibri"/>
                <a:ea typeface="Calibri"/>
              </a:rPr>
              <a:t>Luôn kiểm tra kết quả review  </a:t>
            </a:r>
            <a:r>
              <a:rPr b="0" lang="en-US" sz="1350" spc="-1" strike="noStrike">
                <a:solidFill>
                  <a:srgbClr val="ffffff"/>
                </a:solidFill>
                <a:latin typeface="Calibri"/>
                <a:ea typeface="Calibri"/>
              </a:rPr>
              <a:t>— Đừng tin tưởng, dựa dẫm hoàn toàn vào AI, phải luôn double check dù kết quả chạy được. </a:t>
            </a:r>
            <a:r>
              <a:rPr b="1" lang="en-US" sz="1350" spc="-1" strike="noStrike">
                <a:solidFill>
                  <a:srgbClr val="ffffff"/>
                </a:solidFill>
                <a:latin typeface="Calibri"/>
                <a:ea typeface="Calibri"/>
              </a:rPr>
              <a:t>AI rất hay lấp liếm kết quả bằng cách này hay cách khác.</a:t>
            </a:r>
            <a:endParaRPr b="0" lang="en-US" sz="13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2" name="Shape 0"/>
          <p:cNvSpPr/>
          <p:nvPr/>
        </p:nvSpPr>
        <p:spPr>
          <a:xfrm>
            <a:off x="457200" y="384120"/>
            <a:ext cx="657360" cy="6573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43" name="Image 0" descr="preencoded.png"/>
          <p:cNvPicPr/>
          <p:nvPr/>
        </p:nvPicPr>
        <p:blipFill>
          <a:blip r:embed="rId1"/>
          <a:stretch/>
        </p:blipFill>
        <p:spPr>
          <a:xfrm>
            <a:off x="608760" y="535320"/>
            <a:ext cx="354600" cy="354600"/>
          </a:xfrm>
          <a:prstGeom prst="rect">
            <a:avLst/>
          </a:prstGeom>
          <a:ln w="0">
            <a:noFill/>
          </a:ln>
        </p:spPr>
      </p:pic>
      <p:sp>
        <p:nvSpPr>
          <p:cNvPr id="144" name="Text 1"/>
          <p:cNvSpPr/>
          <p:nvPr/>
        </p:nvSpPr>
        <p:spPr>
          <a:xfrm>
            <a:off x="1298520" y="384120"/>
            <a:ext cx="7405560" cy="657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pc="-1" strike="noStrike">
                <a:solidFill>
                  <a:srgbClr val="1e293b"/>
                </a:solidFill>
                <a:latin typeface="Calibri"/>
                <a:ea typeface="Calibri"/>
              </a:rPr>
              <a:t>/code-review của Claude Code</a:t>
            </a:r>
            <a:endParaRPr b="0" lang="en-US" sz="2700" spc="-1" strike="noStrike">
              <a:solidFill>
                <a:srgbClr val="000000"/>
              </a:solidFill>
              <a:latin typeface="Arial"/>
            </a:endParaRPr>
          </a:p>
        </p:txBody>
      </p:sp>
      <p:sp>
        <p:nvSpPr>
          <p:cNvPr id="145" name="Text 2"/>
          <p:cNvSpPr/>
          <p:nvPr/>
        </p:nvSpPr>
        <p:spPr>
          <a:xfrm>
            <a:off x="1298520" y="1024200"/>
            <a:ext cx="740556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400" spc="-1" strike="noStrike">
                <a:solidFill>
                  <a:srgbClr val="64748b"/>
                </a:solidFill>
                <a:latin typeface="Calibri"/>
                <a:ea typeface="Calibri"/>
              </a:rPr>
              <a:t>Multi-agent + tầng kiểm định — persona agent được làm sẵn</a:t>
            </a:r>
            <a:endParaRPr b="0" lang="en-US" sz="1400" spc="-1" strike="noStrike">
              <a:solidFill>
                <a:srgbClr val="000000"/>
              </a:solidFill>
              <a:latin typeface="Arial"/>
            </a:endParaRPr>
          </a:p>
        </p:txBody>
      </p:sp>
      <p:sp>
        <p:nvSpPr>
          <p:cNvPr id="146" name="Shape 3"/>
          <p:cNvSpPr/>
          <p:nvPr/>
        </p:nvSpPr>
        <p:spPr>
          <a:xfrm>
            <a:off x="457200" y="2148840"/>
            <a:ext cx="1187640" cy="1050480"/>
          </a:xfrm>
          <a:prstGeom prst="roundRect">
            <a:avLst>
              <a:gd name="adj" fmla="val 6957"/>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47" name="Text 4"/>
          <p:cNvSpPr/>
          <p:nvPr/>
        </p:nvSpPr>
        <p:spPr>
          <a:xfrm>
            <a:off x="457200" y="2286000"/>
            <a:ext cx="1187640" cy="318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pc="-1" strike="noStrike">
                <a:solidFill>
                  <a:srgbClr val="64748b"/>
                </a:solidFill>
                <a:latin typeface="Calibri"/>
                <a:ea typeface="Calibri"/>
              </a:rPr>
              <a:t>1</a:t>
            </a:r>
            <a:endParaRPr b="0" lang="en-US" sz="1300" spc="-1" strike="noStrike">
              <a:solidFill>
                <a:srgbClr val="000000"/>
              </a:solidFill>
              <a:latin typeface="Arial"/>
            </a:endParaRPr>
          </a:p>
        </p:txBody>
      </p:sp>
      <p:sp>
        <p:nvSpPr>
          <p:cNvPr id="148" name="Text 5"/>
          <p:cNvSpPr/>
          <p:nvPr/>
        </p:nvSpPr>
        <p:spPr>
          <a:xfrm>
            <a:off x="502920" y="2578680"/>
            <a:ext cx="1096200" cy="565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50" spc="-1" strike="noStrike">
                <a:solidFill>
                  <a:srgbClr val="1e293b"/>
                </a:solidFill>
                <a:latin typeface="Calibri"/>
                <a:ea typeface="Calibri"/>
              </a:rPr>
              <a:t>Sàng lọc</a:t>
            </a:r>
            <a:endParaRPr b="0" lang="en-US" sz="1050" spc="-1" strike="noStrike">
              <a:solidFill>
                <a:srgbClr val="000000"/>
              </a:solidFill>
              <a:latin typeface="Arial"/>
            </a:endParaRPr>
          </a:p>
        </p:txBody>
      </p:sp>
      <p:sp>
        <p:nvSpPr>
          <p:cNvPr id="149" name="Text 6"/>
          <p:cNvSpPr/>
          <p:nvPr/>
        </p:nvSpPr>
        <p:spPr>
          <a:xfrm>
            <a:off x="1645920" y="2395800"/>
            <a:ext cx="200160" cy="5475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d9488"/>
                </a:solidFill>
                <a:latin typeface="Calibri"/>
                <a:ea typeface="Calibri"/>
              </a:rPr>
              <a:t>›</a:t>
            </a:r>
            <a:endParaRPr b="0" lang="en-US" sz="2000" spc="-1" strike="noStrike">
              <a:solidFill>
                <a:srgbClr val="000000"/>
              </a:solidFill>
              <a:latin typeface="Arial"/>
            </a:endParaRPr>
          </a:p>
        </p:txBody>
      </p:sp>
      <p:sp>
        <p:nvSpPr>
          <p:cNvPr id="150" name="Shape 7"/>
          <p:cNvSpPr/>
          <p:nvPr/>
        </p:nvSpPr>
        <p:spPr>
          <a:xfrm>
            <a:off x="1847160" y="2148840"/>
            <a:ext cx="1187640" cy="1050480"/>
          </a:xfrm>
          <a:prstGeom prst="roundRect">
            <a:avLst>
              <a:gd name="adj" fmla="val 6957"/>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51" name="Text 8"/>
          <p:cNvSpPr/>
          <p:nvPr/>
        </p:nvSpPr>
        <p:spPr>
          <a:xfrm>
            <a:off x="1847160" y="2286000"/>
            <a:ext cx="1187640" cy="318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pc="-1" strike="noStrike">
                <a:solidFill>
                  <a:srgbClr val="64748b"/>
                </a:solidFill>
                <a:latin typeface="Calibri"/>
                <a:ea typeface="Calibri"/>
              </a:rPr>
              <a:t>2</a:t>
            </a:r>
            <a:endParaRPr b="0" lang="en-US" sz="1300" spc="-1" strike="noStrike">
              <a:solidFill>
                <a:srgbClr val="000000"/>
              </a:solidFill>
              <a:latin typeface="Arial"/>
            </a:endParaRPr>
          </a:p>
        </p:txBody>
      </p:sp>
      <p:sp>
        <p:nvSpPr>
          <p:cNvPr id="152" name="Text 9"/>
          <p:cNvSpPr/>
          <p:nvPr/>
        </p:nvSpPr>
        <p:spPr>
          <a:xfrm>
            <a:off x="1892880" y="2578680"/>
            <a:ext cx="1096200" cy="565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50" spc="-1" strike="noStrike">
                <a:solidFill>
                  <a:srgbClr val="1e293b"/>
                </a:solidFill>
                <a:latin typeface="Calibri"/>
                <a:ea typeface="Calibri"/>
              </a:rPr>
              <a:t>Ngữ cảnh</a:t>
            </a:r>
            <a:endParaRPr b="0" lang="en-US" sz="1050" spc="-1" strike="noStrike">
              <a:solidFill>
                <a:srgbClr val="000000"/>
              </a:solidFill>
              <a:latin typeface="Arial"/>
            </a:endParaRPr>
          </a:p>
          <a:p>
            <a:pPr algn="ctr" defTabSz="914400">
              <a:lnSpc>
                <a:spcPct val="100000"/>
              </a:lnSpc>
              <a:tabLst>
                <a:tab algn="l" pos="0"/>
              </a:tabLst>
            </a:pPr>
            <a:r>
              <a:rPr b="1" lang="en-US" sz="1050" spc="-1" strike="noStrike">
                <a:solidFill>
                  <a:srgbClr val="1e293b"/>
                </a:solidFill>
                <a:latin typeface="Calibri"/>
                <a:ea typeface="Calibri"/>
              </a:rPr>
              <a:t>(CLAUDE.md)</a:t>
            </a:r>
            <a:endParaRPr b="0" lang="en-US" sz="1050" spc="-1" strike="noStrike">
              <a:solidFill>
                <a:srgbClr val="000000"/>
              </a:solidFill>
              <a:latin typeface="Arial"/>
            </a:endParaRPr>
          </a:p>
        </p:txBody>
      </p:sp>
      <p:sp>
        <p:nvSpPr>
          <p:cNvPr id="153" name="Text 10"/>
          <p:cNvSpPr/>
          <p:nvPr/>
        </p:nvSpPr>
        <p:spPr>
          <a:xfrm>
            <a:off x="3035880" y="2395800"/>
            <a:ext cx="200160" cy="5475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d9488"/>
                </a:solidFill>
                <a:latin typeface="Calibri"/>
                <a:ea typeface="Calibri"/>
              </a:rPr>
              <a:t>›</a:t>
            </a:r>
            <a:endParaRPr b="0" lang="en-US" sz="2000" spc="-1" strike="noStrike">
              <a:solidFill>
                <a:srgbClr val="000000"/>
              </a:solidFill>
              <a:latin typeface="Arial"/>
            </a:endParaRPr>
          </a:p>
        </p:txBody>
      </p:sp>
      <p:sp>
        <p:nvSpPr>
          <p:cNvPr id="154" name="Shape 11"/>
          <p:cNvSpPr/>
          <p:nvPr/>
        </p:nvSpPr>
        <p:spPr>
          <a:xfrm>
            <a:off x="3237120" y="2148840"/>
            <a:ext cx="1187640" cy="1050480"/>
          </a:xfrm>
          <a:prstGeom prst="roundRect">
            <a:avLst>
              <a:gd name="adj" fmla="val 6957"/>
            </a:avLst>
          </a:prstGeom>
          <a:solidFill>
            <a:srgbClr val="f1f5f9"/>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55" name="Text 12"/>
          <p:cNvSpPr/>
          <p:nvPr/>
        </p:nvSpPr>
        <p:spPr>
          <a:xfrm>
            <a:off x="3237120" y="2286000"/>
            <a:ext cx="1187640" cy="318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pc="-1" strike="noStrike">
                <a:solidFill>
                  <a:srgbClr val="64748b"/>
                </a:solidFill>
                <a:latin typeface="Calibri"/>
                <a:ea typeface="Calibri"/>
              </a:rPr>
              <a:t>3</a:t>
            </a:r>
            <a:endParaRPr b="0" lang="en-US" sz="1300" spc="-1" strike="noStrike">
              <a:solidFill>
                <a:srgbClr val="000000"/>
              </a:solidFill>
              <a:latin typeface="Arial"/>
            </a:endParaRPr>
          </a:p>
        </p:txBody>
      </p:sp>
      <p:sp>
        <p:nvSpPr>
          <p:cNvPr id="156" name="Text 13"/>
          <p:cNvSpPr/>
          <p:nvPr/>
        </p:nvSpPr>
        <p:spPr>
          <a:xfrm>
            <a:off x="3282840" y="2578680"/>
            <a:ext cx="1096200" cy="565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50" spc="-1" strike="noStrike">
                <a:solidFill>
                  <a:srgbClr val="1e293b"/>
                </a:solidFill>
                <a:latin typeface="Calibri"/>
                <a:ea typeface="Calibri"/>
              </a:rPr>
              <a:t>Multi-agent</a:t>
            </a:r>
            <a:endParaRPr b="0" lang="en-US" sz="1050" spc="-1" strike="noStrike">
              <a:solidFill>
                <a:srgbClr val="000000"/>
              </a:solidFill>
              <a:latin typeface="Arial"/>
            </a:endParaRPr>
          </a:p>
          <a:p>
            <a:pPr algn="ctr" defTabSz="914400">
              <a:lnSpc>
                <a:spcPct val="100000"/>
              </a:lnSpc>
              <a:tabLst>
                <a:tab algn="l" pos="0"/>
              </a:tabLst>
            </a:pPr>
            <a:r>
              <a:rPr b="1" lang="en-US" sz="1050" spc="-1" strike="noStrike">
                <a:solidFill>
                  <a:srgbClr val="1e293b"/>
                </a:solidFill>
                <a:latin typeface="Calibri"/>
                <a:ea typeface="Calibri"/>
              </a:rPr>
              <a:t>song song</a:t>
            </a:r>
            <a:endParaRPr b="0" lang="en-US" sz="1050" spc="-1" strike="noStrike">
              <a:solidFill>
                <a:srgbClr val="000000"/>
              </a:solidFill>
              <a:latin typeface="Arial"/>
            </a:endParaRPr>
          </a:p>
        </p:txBody>
      </p:sp>
      <p:sp>
        <p:nvSpPr>
          <p:cNvPr id="157" name="Text 14"/>
          <p:cNvSpPr/>
          <p:nvPr/>
        </p:nvSpPr>
        <p:spPr>
          <a:xfrm>
            <a:off x="4425840" y="2395800"/>
            <a:ext cx="200160" cy="5475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d9488"/>
                </a:solidFill>
                <a:latin typeface="Calibri"/>
                <a:ea typeface="Calibri"/>
              </a:rPr>
              <a:t>›</a:t>
            </a:r>
            <a:endParaRPr b="0" lang="en-US" sz="2000" spc="-1" strike="noStrike">
              <a:solidFill>
                <a:srgbClr val="000000"/>
              </a:solidFill>
              <a:latin typeface="Arial"/>
            </a:endParaRPr>
          </a:p>
        </p:txBody>
      </p:sp>
      <p:sp>
        <p:nvSpPr>
          <p:cNvPr id="158" name="Shape 15"/>
          <p:cNvSpPr/>
          <p:nvPr/>
        </p:nvSpPr>
        <p:spPr>
          <a:xfrm>
            <a:off x="4626720" y="2148840"/>
            <a:ext cx="1187640" cy="1050480"/>
          </a:xfrm>
          <a:prstGeom prst="roundRect">
            <a:avLst>
              <a:gd name="adj" fmla="val 6957"/>
            </a:avLst>
          </a:prstGeom>
          <a:solidFill>
            <a:srgbClr val="ecfdf5"/>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59" name="Text 16"/>
          <p:cNvSpPr/>
          <p:nvPr/>
        </p:nvSpPr>
        <p:spPr>
          <a:xfrm>
            <a:off x="4626720" y="2286000"/>
            <a:ext cx="1187640" cy="318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pc="-1" strike="noStrike">
                <a:solidFill>
                  <a:srgbClr val="0d9488"/>
                </a:solidFill>
                <a:latin typeface="Calibri"/>
                <a:ea typeface="Calibri"/>
              </a:rPr>
              <a:t>4</a:t>
            </a:r>
            <a:endParaRPr b="0" lang="en-US" sz="1300" spc="-1" strike="noStrike">
              <a:solidFill>
                <a:srgbClr val="000000"/>
              </a:solidFill>
              <a:latin typeface="Arial"/>
            </a:endParaRPr>
          </a:p>
        </p:txBody>
      </p:sp>
      <p:sp>
        <p:nvSpPr>
          <p:cNvPr id="160" name="Text 17"/>
          <p:cNvSpPr/>
          <p:nvPr/>
        </p:nvSpPr>
        <p:spPr>
          <a:xfrm>
            <a:off x="4672440" y="2578680"/>
            <a:ext cx="1096200" cy="565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50" spc="-1" strike="noStrike">
                <a:solidFill>
                  <a:srgbClr val="1e293b"/>
                </a:solidFill>
                <a:latin typeface="Calibri"/>
                <a:ea typeface="Calibri"/>
              </a:rPr>
              <a:t>Kiểm định</a:t>
            </a:r>
            <a:endParaRPr b="0" lang="en-US" sz="1050" spc="-1" strike="noStrike">
              <a:solidFill>
                <a:srgbClr val="000000"/>
              </a:solidFill>
              <a:latin typeface="Arial"/>
            </a:endParaRPr>
          </a:p>
          <a:p>
            <a:pPr algn="ctr" defTabSz="914400">
              <a:lnSpc>
                <a:spcPct val="100000"/>
              </a:lnSpc>
              <a:tabLst>
                <a:tab algn="l" pos="0"/>
              </a:tabLst>
            </a:pPr>
            <a:r>
              <a:rPr b="1" lang="en-US" sz="1050" spc="-1" strike="noStrike">
                <a:solidFill>
                  <a:srgbClr val="1e293b"/>
                </a:solidFill>
                <a:latin typeface="Calibri"/>
                <a:ea typeface="Calibri"/>
              </a:rPr>
              <a:t>lại issue</a:t>
            </a:r>
            <a:endParaRPr b="0" lang="en-US" sz="1050" spc="-1" strike="noStrike">
              <a:solidFill>
                <a:srgbClr val="000000"/>
              </a:solidFill>
              <a:latin typeface="Arial"/>
            </a:endParaRPr>
          </a:p>
        </p:txBody>
      </p:sp>
      <p:sp>
        <p:nvSpPr>
          <p:cNvPr id="161" name="Text 18"/>
          <p:cNvSpPr/>
          <p:nvPr/>
        </p:nvSpPr>
        <p:spPr>
          <a:xfrm>
            <a:off x="5815440" y="2395800"/>
            <a:ext cx="200160" cy="5475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d9488"/>
                </a:solidFill>
                <a:latin typeface="Calibri"/>
                <a:ea typeface="Calibri"/>
              </a:rPr>
              <a:t>›</a:t>
            </a:r>
            <a:endParaRPr b="0" lang="en-US" sz="2000" spc="-1" strike="noStrike">
              <a:solidFill>
                <a:srgbClr val="000000"/>
              </a:solidFill>
              <a:latin typeface="Arial"/>
            </a:endParaRPr>
          </a:p>
        </p:txBody>
      </p:sp>
      <p:sp>
        <p:nvSpPr>
          <p:cNvPr id="162" name="Shape 19"/>
          <p:cNvSpPr/>
          <p:nvPr/>
        </p:nvSpPr>
        <p:spPr>
          <a:xfrm>
            <a:off x="6016680" y="2148840"/>
            <a:ext cx="1187640" cy="1050480"/>
          </a:xfrm>
          <a:prstGeom prst="roundRect">
            <a:avLst>
              <a:gd name="adj" fmla="val 6957"/>
            </a:avLst>
          </a:prstGeom>
          <a:solidFill>
            <a:srgbClr val="ecfdf5"/>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3" name="Text 20"/>
          <p:cNvSpPr/>
          <p:nvPr/>
        </p:nvSpPr>
        <p:spPr>
          <a:xfrm>
            <a:off x="6016680" y="2286000"/>
            <a:ext cx="1187640" cy="318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pc="-1" strike="noStrike">
                <a:solidFill>
                  <a:srgbClr val="0d9488"/>
                </a:solidFill>
                <a:latin typeface="Calibri"/>
                <a:ea typeface="Calibri"/>
              </a:rPr>
              <a:t>5</a:t>
            </a:r>
            <a:endParaRPr b="0" lang="en-US" sz="1300" spc="-1" strike="noStrike">
              <a:solidFill>
                <a:srgbClr val="000000"/>
              </a:solidFill>
              <a:latin typeface="Arial"/>
            </a:endParaRPr>
          </a:p>
        </p:txBody>
      </p:sp>
      <p:sp>
        <p:nvSpPr>
          <p:cNvPr id="164" name="Text 21"/>
          <p:cNvSpPr/>
          <p:nvPr/>
        </p:nvSpPr>
        <p:spPr>
          <a:xfrm>
            <a:off x="6062400" y="2578680"/>
            <a:ext cx="1096200" cy="565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50" spc="-1" strike="noStrike">
                <a:solidFill>
                  <a:srgbClr val="1e293b"/>
                </a:solidFill>
                <a:latin typeface="Calibri"/>
                <a:ea typeface="Calibri"/>
              </a:rPr>
              <a:t>Lọc false</a:t>
            </a:r>
            <a:endParaRPr b="0" lang="en-US" sz="1050" spc="-1" strike="noStrike">
              <a:solidFill>
                <a:srgbClr val="000000"/>
              </a:solidFill>
              <a:latin typeface="Arial"/>
            </a:endParaRPr>
          </a:p>
          <a:p>
            <a:pPr algn="ctr" defTabSz="914400">
              <a:lnSpc>
                <a:spcPct val="100000"/>
              </a:lnSpc>
              <a:tabLst>
                <a:tab algn="l" pos="0"/>
              </a:tabLst>
            </a:pPr>
            <a:r>
              <a:rPr b="1" lang="en-US" sz="1050" spc="-1" strike="noStrike">
                <a:solidFill>
                  <a:srgbClr val="1e293b"/>
                </a:solidFill>
                <a:latin typeface="Calibri"/>
                <a:ea typeface="Calibri"/>
              </a:rPr>
              <a:t>positive</a:t>
            </a:r>
            <a:endParaRPr b="0" lang="en-US" sz="1050" spc="-1" strike="noStrike">
              <a:solidFill>
                <a:srgbClr val="000000"/>
              </a:solidFill>
              <a:latin typeface="Arial"/>
            </a:endParaRPr>
          </a:p>
        </p:txBody>
      </p:sp>
      <p:sp>
        <p:nvSpPr>
          <p:cNvPr id="165" name="Text 22"/>
          <p:cNvSpPr/>
          <p:nvPr/>
        </p:nvSpPr>
        <p:spPr>
          <a:xfrm>
            <a:off x="7205400" y="2395800"/>
            <a:ext cx="200160" cy="5475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2000" spc="-1" strike="noStrike">
                <a:solidFill>
                  <a:srgbClr val="0d9488"/>
                </a:solidFill>
                <a:latin typeface="Calibri"/>
                <a:ea typeface="Calibri"/>
              </a:rPr>
              <a:t>›</a:t>
            </a:r>
            <a:endParaRPr b="0" lang="en-US" sz="2000" spc="-1" strike="noStrike">
              <a:solidFill>
                <a:srgbClr val="000000"/>
              </a:solidFill>
              <a:latin typeface="Arial"/>
            </a:endParaRPr>
          </a:p>
        </p:txBody>
      </p:sp>
      <p:sp>
        <p:nvSpPr>
          <p:cNvPr id="166" name="Shape 23"/>
          <p:cNvSpPr/>
          <p:nvPr/>
        </p:nvSpPr>
        <p:spPr>
          <a:xfrm>
            <a:off x="7406640" y="2148840"/>
            <a:ext cx="1187640" cy="1050480"/>
          </a:xfrm>
          <a:prstGeom prst="roundRect">
            <a:avLst>
              <a:gd name="adj" fmla="val 6957"/>
            </a:avLst>
          </a:prstGeom>
          <a:solidFill>
            <a:srgbClr val="ecfdf5"/>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000000"/>
              </a:solidFill>
              <a:latin typeface="Arial"/>
            </a:endParaRPr>
          </a:p>
        </p:txBody>
      </p:sp>
      <p:sp>
        <p:nvSpPr>
          <p:cNvPr id="167" name="Text 24"/>
          <p:cNvSpPr/>
          <p:nvPr/>
        </p:nvSpPr>
        <p:spPr>
          <a:xfrm>
            <a:off x="7406640" y="2286000"/>
            <a:ext cx="1187640" cy="31896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300" spc="-1" strike="noStrike">
                <a:solidFill>
                  <a:srgbClr val="0d9488"/>
                </a:solidFill>
                <a:latin typeface="Calibri"/>
                <a:ea typeface="Calibri"/>
              </a:rPr>
              <a:t>6</a:t>
            </a:r>
            <a:endParaRPr b="0" lang="en-US" sz="1300" spc="-1" strike="noStrike">
              <a:solidFill>
                <a:srgbClr val="000000"/>
              </a:solidFill>
              <a:latin typeface="Arial"/>
            </a:endParaRPr>
          </a:p>
        </p:txBody>
      </p:sp>
      <p:sp>
        <p:nvSpPr>
          <p:cNvPr id="168" name="Text 25"/>
          <p:cNvSpPr/>
          <p:nvPr/>
        </p:nvSpPr>
        <p:spPr>
          <a:xfrm>
            <a:off x="7452360" y="2578680"/>
            <a:ext cx="1096200" cy="56592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1" lang="en-US" sz="1050" spc="-1" strike="noStrike">
                <a:solidFill>
                  <a:srgbClr val="1e293b"/>
                </a:solidFill>
                <a:latin typeface="Calibri"/>
                <a:ea typeface="Calibri"/>
              </a:rPr>
              <a:t>Kết quả</a:t>
            </a:r>
            <a:endParaRPr b="0" lang="en-US" sz="1050" spc="-1" strike="noStrike">
              <a:solidFill>
                <a:srgbClr val="000000"/>
              </a:solidFill>
              <a:latin typeface="Arial"/>
            </a:endParaRPr>
          </a:p>
        </p:txBody>
      </p:sp>
      <p:sp>
        <p:nvSpPr>
          <p:cNvPr id="169" name="Text 26"/>
          <p:cNvSpPr/>
          <p:nvPr/>
        </p:nvSpPr>
        <p:spPr>
          <a:xfrm>
            <a:off x="457200" y="3611880"/>
            <a:ext cx="8228520" cy="639000"/>
          </a:xfrm>
          <a:prstGeom prst="rect">
            <a:avLst/>
          </a:prstGeom>
          <a:noFill/>
          <a:ln w="0">
            <a:noFill/>
          </a:ln>
        </p:spPr>
        <p:style>
          <a:lnRef idx="0"/>
          <a:fillRef idx="0"/>
          <a:effectRef idx="0"/>
          <a:fontRef idx="minor"/>
        </p:style>
        <p:txBody>
          <a:bodyPr lIns="90000" rIns="90000" tIns="45000" bIns="45000" anchor="ctr">
            <a:noAutofit/>
          </a:bodyPr>
          <a:p>
            <a:pPr algn="ctr" defTabSz="914400">
              <a:lnSpc>
                <a:spcPct val="100000"/>
              </a:lnSpc>
              <a:tabLst>
                <a:tab algn="l" pos="0"/>
              </a:tabLst>
            </a:pPr>
            <a:r>
              <a:rPr b="1" lang="en-US" sz="1300" spc="-1" strike="noStrike">
                <a:solidFill>
                  <a:srgbClr val="1e293b"/>
                </a:solidFill>
                <a:latin typeface="Calibri"/>
                <a:ea typeface="Calibri"/>
              </a:rPr>
              <a:t>Cố tình khóa vào diff</a:t>
            </a:r>
            <a:r>
              <a:rPr b="0" lang="en-US" sz="1300" spc="-1" strike="noStrike">
                <a:solidFill>
                  <a:srgbClr val="64748b"/>
                </a:solidFill>
                <a:latin typeface="Calibri"/>
                <a:ea typeface="Calibri"/>
              </a:rPr>
              <a:t>, đối chiếu CLAUDE.md theo scope, và </a:t>
            </a:r>
            <a:r>
              <a:rPr b="1" lang="en-US" sz="1300" spc="-1" strike="noStrike">
                <a:solidFill>
                  <a:srgbClr val="1e293b"/>
                </a:solidFill>
                <a:latin typeface="Calibri"/>
                <a:ea typeface="Calibri"/>
              </a:rPr>
              <a:t>kiểm định lại từng issue</a:t>
            </a:r>
            <a:r>
              <a:rPr b="0" lang="en-US" sz="1300" spc="-1" strike="noStrike">
                <a:solidFill>
                  <a:srgbClr val="64748b"/>
                </a:solidFill>
                <a:latin typeface="Calibri"/>
                <a:ea typeface="Calibri"/>
              </a:rPr>
              <a:t> → chỉ giữ lỗi chắc chắn, ít false positive.</a:t>
            </a:r>
            <a:endParaRPr b="0" lang="en-US"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0" name="Shape 0"/>
          <p:cNvSpPr/>
          <p:nvPr/>
        </p:nvSpPr>
        <p:spPr>
          <a:xfrm>
            <a:off x="457200" y="384120"/>
            <a:ext cx="657360" cy="657360"/>
          </a:xfrm>
          <a:prstGeom prst="ellipse">
            <a:avLst/>
          </a:prstGeom>
          <a:solidFill>
            <a:srgbClr val="0d9488"/>
          </a:solidFill>
          <a:ln w="0">
            <a:noFill/>
          </a:ln>
          <a:effectLst>
            <a:outerShdw algn="bl" blurRad="76320" dir="2700000" dist="25455" kx="0" ky="0" rotWithShape="0" sx="100000" sy="100000">
              <a:srgbClr val="000000">
                <a:alpha val="12000"/>
              </a:srgbClr>
            </a:outerShdw>
          </a:effectLst>
        </p:spPr>
        <p:style>
          <a:lnRef idx="0"/>
          <a:fillRef idx="0"/>
          <a:effectRef idx="0"/>
          <a:fontRef idx="minor"/>
        </p:style>
        <p:txBody>
          <a:bodyPr lIns="90000" rIns="90000" tIns="45000" bIns="45000" anchor="t">
            <a:noAutofit/>
          </a:bodyPr>
          <a:p>
            <a:pPr>
              <a:lnSpc>
                <a:spcPct val="100000"/>
              </a:lnSpc>
            </a:pPr>
            <a:endParaRPr b="0" lang="en-US" sz="1800" spc="-1" strike="noStrike">
              <a:solidFill>
                <a:srgbClr val="ffffff"/>
              </a:solidFill>
              <a:latin typeface="Arial"/>
            </a:endParaRPr>
          </a:p>
        </p:txBody>
      </p:sp>
      <p:pic>
        <p:nvPicPr>
          <p:cNvPr id="171" name="Image 0" descr="preencoded.png"/>
          <p:cNvPicPr/>
          <p:nvPr/>
        </p:nvPicPr>
        <p:blipFill>
          <a:blip r:embed="rId1"/>
          <a:stretch/>
        </p:blipFill>
        <p:spPr>
          <a:xfrm>
            <a:off x="608760" y="535320"/>
            <a:ext cx="354600" cy="354600"/>
          </a:xfrm>
          <a:prstGeom prst="rect">
            <a:avLst/>
          </a:prstGeom>
          <a:ln w="0">
            <a:noFill/>
          </a:ln>
        </p:spPr>
      </p:pic>
      <p:sp>
        <p:nvSpPr>
          <p:cNvPr id="172" name="Text 1"/>
          <p:cNvSpPr/>
          <p:nvPr/>
        </p:nvSpPr>
        <p:spPr>
          <a:xfrm>
            <a:off x="1298520" y="384120"/>
            <a:ext cx="7405560" cy="65736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1" lang="en-US" sz="2700" spc="-1" strike="noStrike">
                <a:solidFill>
                  <a:srgbClr val="1e293b"/>
                </a:solidFill>
                <a:latin typeface="Calibri"/>
                <a:ea typeface="Calibri"/>
              </a:rPr>
              <a:t>Review với các tool khác</a:t>
            </a:r>
            <a:endParaRPr b="0" lang="en-US" sz="2700" spc="-1" strike="noStrike">
              <a:solidFill>
                <a:srgbClr val="000000"/>
              </a:solidFill>
              <a:latin typeface="Arial"/>
            </a:endParaRPr>
          </a:p>
        </p:txBody>
      </p:sp>
      <p:sp>
        <p:nvSpPr>
          <p:cNvPr id="173" name="Text 2"/>
          <p:cNvSpPr/>
          <p:nvPr/>
        </p:nvSpPr>
        <p:spPr>
          <a:xfrm>
            <a:off x="1298520" y="1024200"/>
            <a:ext cx="7405560" cy="364680"/>
          </a:xfrm>
          <a:prstGeom prst="rect">
            <a:avLst/>
          </a:prstGeom>
          <a:noFill/>
          <a:ln w="0">
            <a:noFill/>
          </a:ln>
        </p:spPr>
        <p:style>
          <a:lnRef idx="0"/>
          <a:fillRef idx="0"/>
          <a:effectRef idx="0"/>
          <a:fontRef idx="minor"/>
        </p:style>
        <p:txBody>
          <a:bodyPr lIns="0" rIns="0" tIns="0" bIns="0" anchor="ctr">
            <a:noAutofit/>
          </a:bodyPr>
          <a:p>
            <a:pPr defTabSz="914400">
              <a:lnSpc>
                <a:spcPct val="100000"/>
              </a:lnSpc>
              <a:tabLst>
                <a:tab algn="l" pos="0"/>
              </a:tabLst>
            </a:pPr>
            <a:r>
              <a:rPr b="0" lang="en-US" sz="1400" spc="-1" strike="noStrike">
                <a:solidFill>
                  <a:srgbClr val="64748b"/>
                </a:solidFill>
                <a:latin typeface="Calibri"/>
                <a:ea typeface="Calibri"/>
              </a:rPr>
              <a:t>Nguyên tắc giống nhau — khác tên lệnh &amp; file rules</a:t>
            </a:r>
            <a:endParaRPr b="0" lang="en-US" sz="1400" spc="-1" strike="noStrike">
              <a:solidFill>
                <a:srgbClr val="000000"/>
              </a:solidFill>
              <a:latin typeface="Arial"/>
            </a:endParaRPr>
          </a:p>
        </p:txBody>
      </p:sp>
      <p:graphicFrame>
        <p:nvGraphicFramePr>
          <p:cNvPr id="174" name="Table 0"/>
          <p:cNvGraphicFramePr/>
          <p:nvPr/>
        </p:nvGraphicFramePr>
        <p:xfrm>
          <a:off x="457200" y="1536120"/>
          <a:ext cx="8229240" cy="2302560"/>
        </p:xfrm>
        <a:graphic>
          <a:graphicData uri="http://schemas.openxmlformats.org/drawingml/2006/table">
            <a:tbl>
              <a:tblPr/>
              <a:tblGrid>
                <a:gridCol w="2377440"/>
                <a:gridCol w="2743200"/>
                <a:gridCol w="3108960"/>
              </a:tblGrid>
              <a:tr h="383760">
                <a:tc>
                  <a:txBody>
                    <a:bodyPr anchor="ctr">
                      <a:noAutofit/>
                    </a:bodyPr>
                    <a:p>
                      <a:pPr defTabSz="914400">
                        <a:lnSpc>
                          <a:spcPct val="100000"/>
                        </a:lnSpc>
                        <a:tabLst>
                          <a:tab algn="l" pos="0"/>
                        </a:tabLst>
                      </a:pPr>
                      <a:r>
                        <a:rPr b="1" lang="en-US" sz="1200" spc="-1" strike="noStrike">
                          <a:solidFill>
                            <a:srgbClr val="ffffff"/>
                          </a:solidFill>
                          <a:latin typeface="Calibri"/>
                          <a:ea typeface="Calibri"/>
                        </a:rPr>
                        <a:t>Tool</a:t>
                      </a:r>
                      <a:endParaRPr b="0" lang="en-US" sz="1200" spc="-1" strike="noStrike">
                        <a:solidFill>
                          <a:srgbClr val="ffffff"/>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0d9488"/>
                    </a:solidFill>
                  </a:tcPr>
                </a:tc>
                <a:tc>
                  <a:txBody>
                    <a:bodyPr anchor="ctr">
                      <a:noAutofit/>
                    </a:bodyPr>
                    <a:p>
                      <a:pPr defTabSz="914400">
                        <a:lnSpc>
                          <a:spcPct val="100000"/>
                        </a:lnSpc>
                        <a:tabLst>
                          <a:tab algn="l" pos="0"/>
                        </a:tabLst>
                      </a:pPr>
                      <a:r>
                        <a:rPr b="1" lang="en-US" sz="1200" spc="-1" strike="noStrike">
                          <a:solidFill>
                            <a:srgbClr val="ffffff"/>
                          </a:solidFill>
                          <a:latin typeface="Calibri"/>
                          <a:ea typeface="Calibri"/>
                        </a:rPr>
                        <a:t>File rules</a:t>
                      </a:r>
                      <a:endParaRPr b="0" lang="en-US" sz="1200" spc="-1" strike="noStrike">
                        <a:solidFill>
                          <a:srgbClr val="ffffff"/>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0d9488"/>
                    </a:solidFill>
                  </a:tcPr>
                </a:tc>
                <a:tc>
                  <a:txBody>
                    <a:bodyPr anchor="ctr">
                      <a:noAutofit/>
                    </a:bodyPr>
                    <a:p>
                      <a:pPr defTabSz="914400">
                        <a:lnSpc>
                          <a:spcPct val="100000"/>
                        </a:lnSpc>
                        <a:tabLst>
                          <a:tab algn="l" pos="0"/>
                        </a:tabLst>
                      </a:pPr>
                      <a:r>
                        <a:rPr b="1" lang="en-US" sz="1200" spc="-1" strike="noStrike">
                          <a:solidFill>
                            <a:srgbClr val="ffffff"/>
                          </a:solidFill>
                          <a:latin typeface="Calibri"/>
                          <a:ea typeface="Calibri"/>
                        </a:rPr>
                        <a:t>Kích hoạt review</a:t>
                      </a:r>
                      <a:endParaRPr b="0" lang="en-US" sz="1200" spc="-1" strike="noStrike">
                        <a:solidFill>
                          <a:srgbClr val="ffffff"/>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0d9488"/>
                    </a:solidFill>
                  </a:tcPr>
                </a:tc>
              </a:tr>
              <a:tr h="383760">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Claude Code</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CLAUDE.md</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/code-review hoặc hỏi agent</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r h="383760">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Cursor</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.cursor/rules/*.mdc</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/bugbot hoặc hỏi agent trong editor</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r h="383760">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Codex (OpenAI)</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AGENTS.md</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/review của Codex hoặc hỏi agent</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r h="383760">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GitHub Copilot</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cấu hình repo</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Copilot review trên PR</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r h="383760">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Antigravity (Google)</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gemini.md</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c>
                  <a:txBody>
                    <a:bodyPr anchor="ctr">
                      <a:noAutofit/>
                    </a:bodyPr>
                    <a:p>
                      <a:pPr defTabSz="914400">
                        <a:lnSpc>
                          <a:spcPct val="100000"/>
                        </a:lnSpc>
                        <a:tabLst>
                          <a:tab algn="l" pos="0"/>
                        </a:tabLst>
                      </a:pPr>
                      <a:r>
                        <a:rPr b="0" lang="en-US" sz="1200" spc="-1" strike="noStrike">
                          <a:solidFill>
                            <a:srgbClr val="1e293b"/>
                          </a:solidFill>
                          <a:latin typeface="Calibri"/>
                          <a:ea typeface="Calibri"/>
                        </a:rPr>
                        <a:t>agent-first, tự review</a:t>
                      </a:r>
                      <a:endParaRPr b="0" lang="en-US" sz="1200" spc="-1" strike="noStrike">
                        <a:solidFill>
                          <a:srgbClr val="000000"/>
                        </a:solidFill>
                        <a:latin typeface="Arial"/>
                      </a:endParaRPr>
                    </a:p>
                  </a:txBody>
                  <a:tcPr anchor="ctr" marL="91440" marR="91440">
                    <a:lnL w="6480">
                      <a:solidFill>
                        <a:srgbClr val="e2e8f0"/>
                      </a:solidFill>
                      <a:prstDash val="solid"/>
                    </a:lnL>
                    <a:lnR w="6480">
                      <a:solidFill>
                        <a:srgbClr val="e2e8f0"/>
                      </a:solidFill>
                      <a:prstDash val="solid"/>
                    </a:lnR>
                    <a:lnT w="6480">
                      <a:solidFill>
                        <a:srgbClr val="e2e8f0"/>
                      </a:solidFill>
                      <a:prstDash val="solid"/>
                    </a:lnT>
                    <a:lnB w="6480">
                      <a:solidFill>
                        <a:srgbClr val="e2e8f0"/>
                      </a:solidFill>
                      <a:prstDash val="solid"/>
                    </a:lnB>
                    <a:solidFill>
                      <a:srgbClr val="ffffff"/>
                    </a:solidFill>
                  </a:tcPr>
                </a:tc>
              </a:tr>
            </a:tbl>
          </a:graphicData>
        </a:graphic>
      </p:graphicFrame>
      <p:sp>
        <p:nvSpPr>
          <p:cNvPr id="175" name="Text 3"/>
          <p:cNvSpPr/>
          <p:nvPr/>
        </p:nvSpPr>
        <p:spPr>
          <a:xfrm>
            <a:off x="457560" y="4114800"/>
            <a:ext cx="8228520" cy="501840"/>
          </a:xfrm>
          <a:prstGeom prst="rect">
            <a:avLst/>
          </a:prstGeom>
          <a:noFill/>
          <a:ln w="0">
            <a:noFill/>
          </a:ln>
        </p:spPr>
        <p:style>
          <a:lnRef idx="0"/>
          <a:fillRef idx="0"/>
          <a:effectRef idx="0"/>
          <a:fontRef idx="minor"/>
        </p:style>
        <p:txBody>
          <a:bodyPr lIns="0" rIns="0" tIns="0" bIns="0" anchor="ctr">
            <a:noAutofit/>
          </a:bodyPr>
          <a:p>
            <a:pPr algn="ctr" defTabSz="914400">
              <a:lnSpc>
                <a:spcPct val="100000"/>
              </a:lnSpc>
              <a:tabLst>
                <a:tab algn="l" pos="0"/>
              </a:tabLst>
            </a:pPr>
            <a:r>
              <a:rPr b="0" i="1" lang="en-US" sz="1150" spc="-1" strike="noStrike">
                <a:solidFill>
                  <a:srgbClr val="b91c1c"/>
                </a:solidFill>
                <a:latin typeface="Calibri"/>
                <a:ea typeface="Calibri"/>
              </a:rPr>
              <a:t>⚠ </a:t>
            </a:r>
            <a:r>
              <a:rPr b="0" i="1" lang="en-US" sz="1150" spc="-1" strike="noStrike">
                <a:solidFill>
                  <a:srgbClr val="b91c1c"/>
                </a:solidFill>
                <a:latin typeface="Calibri"/>
                <a:ea typeface="Calibri"/>
              </a:rPr>
              <a:t>Các tính năng của tools bây giờ phát triển rất nhanh, mình cần theo dõi, đọc docs và patch notes để cập nhật</a:t>
            </a:r>
            <a:endParaRPr b="0" lang="en-US" sz="11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104</TotalTime>
  <Application>LibreOffice/24.2.7.2$Linux_X86_64 LibreOffice_project/420$Build-2</Application>
  <AppVersion>15.0000</AppVersion>
  <Words>0</Words>
  <Paragraphs>0</Paragraphs>
  <Company>PptxGenJS</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2026-06-26T01:32:15Z</dcterms:created>
  <dc:creator>Nguyễn Ngọc Trí Vĩ</dc:creator>
  <dc:description/>
  <dc:language>en-US</dc:language>
  <cp:lastModifiedBy/>
  <dcterms:modified xsi:type="dcterms:W3CDTF">2026-06-26T10:50:57Z</dcterms:modified>
  <cp:revision>74</cp:revision>
  <dc:subject>PptxGenJS Presentation</dc:subject>
  <dc:title>Code Review Với AI</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11</vt:i4>
  </property>
  <property fmtid="{D5CDD505-2E9C-101B-9397-08002B2CF9AE}" pid="3" name="PresentationFormat">
    <vt:lpwstr>On-screen Show (16:9)</vt:lpwstr>
  </property>
  <property fmtid="{D5CDD505-2E9C-101B-9397-08002B2CF9AE}" pid="4" name="Slides">
    <vt:i4>11</vt:i4>
  </property>
</Properties>
</file>